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92" r:id="rId9"/>
    <p:sldId id="266" r:id="rId10"/>
    <p:sldId id="276" r:id="rId11"/>
    <p:sldId id="277" r:id="rId12"/>
    <p:sldId id="278" r:id="rId13"/>
    <p:sldId id="286" r:id="rId14"/>
    <p:sldId id="288" r:id="rId15"/>
    <p:sldId id="287" r:id="rId16"/>
    <p:sldId id="279" r:id="rId17"/>
    <p:sldId id="280" r:id="rId18"/>
    <p:sldId id="290" r:id="rId19"/>
    <p:sldId id="291" r:id="rId20"/>
    <p:sldId id="281" r:id="rId21"/>
    <p:sldId id="282" r:id="rId22"/>
    <p:sldId id="283" r:id="rId23"/>
    <p:sldId id="284" r:id="rId24"/>
    <p:sldId id="285" r:id="rId25"/>
    <p:sldId id="275" r:id="rId26"/>
    <p:sldId id="274" r:id="rId27"/>
    <p:sldId id="271" r:id="rId28"/>
    <p:sldId id="267" r:id="rId29"/>
    <p:sldId id="270" r:id="rId30"/>
    <p:sldId id="268" r:id="rId31"/>
    <p:sldId id="269" r:id="rId32"/>
    <p:sldId id="272" r:id="rId33"/>
    <p:sldId id="289" r:id="rId34"/>
    <p:sldId id="293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>
        <p:scale>
          <a:sx n="76" d="100"/>
          <a:sy n="76" d="100"/>
        </p:scale>
        <p:origin x="-960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B17FB-5924-4814-8904-572FEDDFC7CD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AFDD3-945A-41F2-A07C-276707E59E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48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FDD3-945A-41F2-A07C-276707E59E2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42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FDD3-945A-41F2-A07C-276707E59E2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77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FDD3-945A-41F2-A07C-276707E59E2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88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2C3F2-A93A-4470-858D-3323AF60B936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546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D97F8A-8619-45CA-AFE8-DA0AC70EEE4C}" type="slidenum">
              <a:rPr lang="pl-PL" altLang="pl-PL"/>
              <a:pPr/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782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3642347-1227-4DDE-A8D6-ADDBB92DC030}" type="datetimeFigureOut">
              <a:rPr lang="pl-PL" smtClean="0"/>
              <a:pPr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066651F-D7D6-40CA-8294-14ED07052A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72400" cy="4571999"/>
          </a:xfrm>
        </p:spPr>
        <p:txBody>
          <a:bodyPr/>
          <a:lstStyle/>
          <a:p>
            <a:r>
              <a:rPr lang="pl-PL" sz="6600" dirty="0" smtClean="0"/>
              <a:t>KORONAWIRUS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3214686"/>
            <a:ext cx="6858000" cy="914400"/>
          </a:xfrm>
        </p:spPr>
        <p:txBody>
          <a:bodyPr/>
          <a:lstStyle/>
          <a:p>
            <a:r>
              <a:rPr lang="pl-PL" dirty="0" smtClean="0"/>
              <a:t> </a:t>
            </a:r>
            <a:r>
              <a:rPr lang="pl-PL" sz="3200" dirty="0" smtClean="0"/>
              <a:t>SARS-CoV-2 (</a:t>
            </a:r>
            <a:r>
              <a:rPr lang="pl-PL" sz="3200" dirty="0" err="1" smtClean="0"/>
              <a:t>Covid</a:t>
            </a:r>
            <a:r>
              <a:rPr lang="pl-PL" sz="3200" dirty="0" smtClean="0"/>
              <a:t> – 19)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4071934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b="1" dirty="0" smtClean="0"/>
              <a:t>Dorota Konwent – Kowalska</a:t>
            </a:r>
          </a:p>
          <a:p>
            <a:pPr algn="r"/>
            <a:r>
              <a:rPr lang="pl-PL" dirty="0" smtClean="0"/>
              <a:t>Państwowy Inspektor Sanitarny MSWiA</a:t>
            </a:r>
          </a:p>
          <a:p>
            <a:pPr algn="r"/>
            <a:r>
              <a:rPr lang="pl-PL" dirty="0" smtClean="0"/>
              <a:t>na obszarze województwa podkarpackiego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1" t="38173" r="5469" b="41187"/>
          <a:stretch/>
        </p:blipFill>
        <p:spPr>
          <a:xfrm>
            <a:off x="6084167" y="188640"/>
            <a:ext cx="267481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2656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CC0000"/>
                </a:solidFill>
                <a:latin typeface="+mj-lt"/>
              </a:rPr>
              <a:t>DEFINICJA PRZYPADKU NA POTRZEBY NADZORU NAD ZAKAŻENIAMI LUDZI NOWYM KORONAWIRUSEM COVID-19 </a:t>
            </a:r>
            <a:endParaRPr lang="pl-PL" b="1" dirty="0" smtClean="0">
              <a:solidFill>
                <a:srgbClr val="CC0000"/>
              </a:solidFill>
              <a:latin typeface="+mj-lt"/>
            </a:endParaRPr>
          </a:p>
          <a:p>
            <a:endParaRPr lang="pl-PL" dirty="0"/>
          </a:p>
          <a:p>
            <a:r>
              <a:rPr lang="pl-PL" b="1" dirty="0"/>
              <a:t>Kryteria </a:t>
            </a:r>
            <a:r>
              <a:rPr lang="pl-PL" b="1" dirty="0" smtClean="0"/>
              <a:t>kliniczne</a:t>
            </a:r>
            <a:endParaRPr lang="pl-PL" b="1" dirty="0"/>
          </a:p>
          <a:p>
            <a:r>
              <a:rPr lang="pl-PL" dirty="0"/>
              <a:t>Każda osoba u której </a:t>
            </a:r>
            <a:r>
              <a:rPr lang="pl-PL" dirty="0" smtClean="0"/>
              <a:t>wystąpiły</a:t>
            </a:r>
          </a:p>
          <a:p>
            <a:endParaRPr lang="pl-PL" dirty="0"/>
          </a:p>
          <a:p>
            <a:r>
              <a:rPr lang="pl-PL" sz="1600" b="1" dirty="0"/>
              <a:t>Grupa A. </a:t>
            </a:r>
          </a:p>
          <a:p>
            <a:r>
              <a:rPr lang="pl-PL" sz="1600" dirty="0" smtClean="0"/>
              <a:t>Kryteria </a:t>
            </a:r>
            <a:r>
              <a:rPr lang="pl-PL" sz="1600" b="1" dirty="0"/>
              <a:t>WYMAGAJĄCE</a:t>
            </a:r>
            <a:r>
              <a:rPr lang="pl-PL" sz="1600" dirty="0"/>
              <a:t> dodatkowo spełnienia kryterium epidemiologicznego. </a:t>
            </a:r>
          </a:p>
          <a:p>
            <a:r>
              <a:rPr lang="pl-PL" sz="1600" dirty="0"/>
              <a:t>Co najmniej jeden z wymienionych objawów ostrej infekcji układu oddechowego</a:t>
            </a:r>
            <a:r>
              <a:rPr lang="pl-PL" sz="1600" dirty="0" smtClean="0"/>
              <a:t>:</a:t>
            </a:r>
          </a:p>
          <a:p>
            <a:endParaRPr lang="pl-PL" sz="1600" dirty="0"/>
          </a:p>
          <a:p>
            <a:r>
              <a:rPr lang="pl-PL" sz="1600" b="1" dirty="0">
                <a:solidFill>
                  <a:srgbClr val="CC0000"/>
                </a:solidFill>
              </a:rPr>
              <a:t>- gorączka </a:t>
            </a:r>
          </a:p>
          <a:p>
            <a:r>
              <a:rPr lang="pl-PL" sz="1600" b="1" dirty="0">
                <a:solidFill>
                  <a:srgbClr val="CC0000"/>
                </a:solidFill>
              </a:rPr>
              <a:t>- kaszel</a:t>
            </a:r>
          </a:p>
          <a:p>
            <a:r>
              <a:rPr lang="pl-PL" sz="1600" b="1" dirty="0">
                <a:solidFill>
                  <a:srgbClr val="CC0000"/>
                </a:solidFill>
              </a:rPr>
              <a:t>- duszność</a:t>
            </a:r>
          </a:p>
          <a:p>
            <a:endParaRPr lang="pl-PL" sz="1600" dirty="0"/>
          </a:p>
          <a:p>
            <a:r>
              <a:rPr lang="pl-PL" sz="1600" b="1" dirty="0"/>
              <a:t>Grupa B. </a:t>
            </a:r>
            <a:endParaRPr lang="pl-PL" sz="1600" b="1" dirty="0" smtClean="0"/>
          </a:p>
          <a:p>
            <a:r>
              <a:rPr lang="pl-PL" sz="1600" dirty="0" smtClean="0"/>
              <a:t>Kryteria </a:t>
            </a:r>
            <a:r>
              <a:rPr lang="pl-PL" sz="1600" b="1" dirty="0"/>
              <a:t>NIEWYMAGAJĄCE</a:t>
            </a:r>
            <a:r>
              <a:rPr lang="pl-PL" sz="1600" dirty="0"/>
              <a:t> spełnienia kryterium </a:t>
            </a:r>
            <a:r>
              <a:rPr lang="pl-PL" sz="1600" dirty="0" smtClean="0"/>
              <a:t>epidemiologicznego</a:t>
            </a:r>
          </a:p>
          <a:p>
            <a:endParaRPr lang="pl-PL" sz="1600" dirty="0"/>
          </a:p>
          <a:p>
            <a:pPr marL="285750" indent="-285750">
              <a:buFontTx/>
              <a:buChar char="-"/>
            </a:pPr>
            <a:r>
              <a:rPr lang="pl-PL" sz="1600" dirty="0" smtClean="0"/>
              <a:t>osoba </a:t>
            </a:r>
            <a:r>
              <a:rPr lang="pl-PL" sz="1600" dirty="0"/>
              <a:t>hospitalizowana, diagnozowana w kierunku wirusowego zapalenia płuc lub </a:t>
            </a:r>
            <a:endParaRPr lang="pl-PL" sz="1600" dirty="0" smtClean="0"/>
          </a:p>
          <a:p>
            <a:r>
              <a:rPr lang="pl-PL" sz="1600" dirty="0" smtClean="0"/>
              <a:t>z </a:t>
            </a:r>
            <a:r>
              <a:rPr lang="pl-PL" sz="1600" dirty="0"/>
              <a:t>objawami ciężkiej infekcji układu </a:t>
            </a:r>
            <a:r>
              <a:rPr lang="pl-PL" sz="1600" dirty="0" smtClean="0"/>
              <a:t>oddechowego</a:t>
            </a:r>
          </a:p>
          <a:p>
            <a:endParaRPr lang="pl-PL" sz="1600" dirty="0"/>
          </a:p>
          <a:p>
            <a:r>
              <a:rPr lang="pl-PL" sz="1600" dirty="0"/>
              <a:t>- osoba należąca do ogniska/klastra wirusowego zapalenia płuc o nieznanej etiologii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4301" y="6237312"/>
            <a:ext cx="8371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000" dirty="0">
                <a:solidFill>
                  <a:srgbClr val="000000"/>
                </a:solidFill>
              </a:rPr>
              <a:t>WYTYCZNE GŁÓWNEGO INSPEKTORA SANITARNEGO MSWiA z dnia 28 lutego 2020 r w sprawie postępowania funkcjonariuszy i pracowników mających kontakt z osobami podejrzanymi o zakażenie/ zakażonymi nowym typem </a:t>
            </a:r>
            <a:r>
              <a:rPr lang="pl-PL" sz="1000" dirty="0" err="1">
                <a:solidFill>
                  <a:srgbClr val="000000"/>
                </a:solidFill>
              </a:rPr>
              <a:t>koronawirusa</a:t>
            </a:r>
            <a:r>
              <a:rPr lang="pl-PL" sz="1000" dirty="0">
                <a:solidFill>
                  <a:srgbClr val="000000"/>
                </a:solidFill>
              </a:rPr>
              <a:t> SARS-CoV-2</a:t>
            </a:r>
          </a:p>
        </p:txBody>
      </p:sp>
    </p:spTree>
    <p:extLst>
      <p:ext uri="{BB962C8B-B14F-4D97-AF65-F5344CB8AC3E}">
        <p14:creationId xmlns:p14="http://schemas.microsoft.com/office/powerpoint/2010/main" val="14998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1952" y="332656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CC0000"/>
                </a:solidFill>
                <a:latin typeface="+mj-lt"/>
              </a:rPr>
              <a:t>Kryteria </a:t>
            </a:r>
            <a:r>
              <a:rPr lang="pl-PL" sz="2400" b="1" dirty="0" smtClean="0">
                <a:solidFill>
                  <a:srgbClr val="CC0000"/>
                </a:solidFill>
                <a:latin typeface="+mj-lt"/>
              </a:rPr>
              <a:t>epidemiologiczne</a:t>
            </a:r>
          </a:p>
          <a:p>
            <a:endParaRPr lang="pl-PL" dirty="0"/>
          </a:p>
          <a:p>
            <a:r>
              <a:rPr lang="pl-PL" b="1" dirty="0"/>
              <a:t>Każda osoba, która  w okresie 14 dni przed wystąpieniem objawów spełniała co najmniej jedno </a:t>
            </a:r>
            <a:r>
              <a:rPr lang="pl-PL" b="1" dirty="0" smtClean="0"/>
              <a:t> z </a:t>
            </a:r>
            <a:r>
              <a:rPr lang="pl-PL" b="1" dirty="0"/>
              <a:t>następujących kryteriów</a:t>
            </a:r>
            <a:r>
              <a:rPr lang="pl-PL" b="1" dirty="0" smtClean="0"/>
              <a:t>:</a:t>
            </a:r>
          </a:p>
          <a:p>
            <a:endParaRPr lang="pl-PL" dirty="0"/>
          </a:p>
          <a:p>
            <a:r>
              <a:rPr lang="pl-PL" dirty="0" smtClean="0"/>
              <a:t>miała </a:t>
            </a:r>
            <a:r>
              <a:rPr lang="pl-PL" b="1" dirty="0"/>
              <a:t>bliski kontakt z osobą, u której stwierdzono zakażenie COVID-19 </a:t>
            </a:r>
            <a:r>
              <a:rPr lang="pl-PL" dirty="0"/>
              <a:t>(kontakt z przypadkiem potwierdzonym lub prawdopodobnym). </a:t>
            </a:r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r>
              <a:rPr lang="pl-PL" dirty="0" smtClean="0"/>
              <a:t>Jako </a:t>
            </a:r>
            <a:r>
              <a:rPr lang="pl-PL" dirty="0"/>
              <a:t>bliski kontakt należy rozumieć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pPr marL="342900" indent="-342900">
              <a:buAutoNum type="arabicPeriod"/>
            </a:pPr>
            <a:r>
              <a:rPr lang="pl-PL" b="1" dirty="0" smtClean="0"/>
              <a:t>zamieszkiwanie</a:t>
            </a:r>
            <a:r>
              <a:rPr lang="pl-PL" dirty="0" smtClean="0"/>
              <a:t> </a:t>
            </a:r>
            <a:r>
              <a:rPr lang="pl-PL" dirty="0"/>
              <a:t>z przypadkiem </a:t>
            </a:r>
            <a:r>
              <a:rPr lang="pl-PL" dirty="0" smtClean="0"/>
              <a:t>COVID-19</a:t>
            </a:r>
          </a:p>
          <a:p>
            <a:endParaRPr lang="pl-PL" dirty="0"/>
          </a:p>
          <a:p>
            <a:r>
              <a:rPr lang="pl-PL" dirty="0" smtClean="0"/>
              <a:t>2. </a:t>
            </a:r>
            <a:r>
              <a:rPr lang="pl-PL" b="1" dirty="0" smtClean="0"/>
              <a:t>bezpośredni </a:t>
            </a:r>
            <a:r>
              <a:rPr lang="pl-PL" b="1" dirty="0"/>
              <a:t>kontakt fizyczny </a:t>
            </a:r>
            <a:r>
              <a:rPr lang="pl-PL" dirty="0"/>
              <a:t>z przypadkiem COVID-19 (</a:t>
            </a:r>
            <a:r>
              <a:rPr lang="pl-PL" b="1" dirty="0">
                <a:solidFill>
                  <a:srgbClr val="CC0000"/>
                </a:solidFill>
              </a:rPr>
              <a:t>np. podanie ręki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r>
              <a:rPr lang="pl-PL" dirty="0" smtClean="0"/>
              <a:t>3. </a:t>
            </a:r>
            <a:r>
              <a:rPr lang="pl-PL" b="1" dirty="0" smtClean="0"/>
              <a:t>bezpośredni </a:t>
            </a:r>
            <a:r>
              <a:rPr lang="pl-PL" b="1" dirty="0"/>
              <a:t>kontakt bez zabezpieczania z wydzielinami osoby z COVID-19</a:t>
            </a:r>
            <a:r>
              <a:rPr lang="pl-PL" dirty="0"/>
              <a:t> (np. dotykanie zużytej chusteczki </a:t>
            </a:r>
            <a:r>
              <a:rPr lang="pl-PL" dirty="0" smtClean="0"/>
              <a:t>higienicznej)</a:t>
            </a:r>
          </a:p>
          <a:p>
            <a:endParaRPr lang="pl-PL" dirty="0" smtClean="0"/>
          </a:p>
          <a:p>
            <a:r>
              <a:rPr lang="pl-PL" dirty="0" smtClean="0"/>
              <a:t>4. </a:t>
            </a:r>
            <a:r>
              <a:rPr lang="pl-PL" b="1" dirty="0" smtClean="0"/>
              <a:t>przebywanie </a:t>
            </a:r>
            <a:r>
              <a:rPr lang="pl-PL" b="1" dirty="0"/>
              <a:t>w bezpośredniej bliskości (tworzą w twarz) osoby chorej</a:t>
            </a:r>
            <a:r>
              <a:rPr lang="pl-PL" dirty="0"/>
              <a:t>, w odstępie mniejszym niż 2 m przez </a:t>
            </a:r>
            <a:r>
              <a:rPr lang="pl-PL" b="1" dirty="0"/>
              <a:t>ponad 15 </a:t>
            </a:r>
            <a:r>
              <a:rPr lang="pl-PL" b="1" dirty="0" smtClean="0"/>
              <a:t>minut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311952" y="623731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000" dirty="0">
                <a:solidFill>
                  <a:srgbClr val="000000"/>
                </a:solidFill>
              </a:rPr>
              <a:t>WYTYCZNE GŁÓWNEGO INSPEKTORA SANITARNEGO MSWiA z dnia 28 lutego 2020 r w sprawie postępowania funkcjonariuszy </a:t>
            </a:r>
            <a:endParaRPr lang="pl-PL" sz="1000" dirty="0" smtClean="0">
              <a:solidFill>
                <a:srgbClr val="000000"/>
              </a:solidFill>
            </a:endParaRPr>
          </a:p>
          <a:p>
            <a:pPr lvl="0"/>
            <a:r>
              <a:rPr lang="pl-PL" sz="1000" dirty="0" smtClean="0">
                <a:solidFill>
                  <a:srgbClr val="000000"/>
                </a:solidFill>
              </a:rPr>
              <a:t>i </a:t>
            </a:r>
            <a:r>
              <a:rPr lang="pl-PL" sz="1000" dirty="0">
                <a:solidFill>
                  <a:srgbClr val="000000"/>
                </a:solidFill>
              </a:rPr>
              <a:t>pracowników mających kontakt z osobami podejrzanymi o zakażenie/ zakażonymi nowym typem </a:t>
            </a:r>
            <a:r>
              <a:rPr lang="pl-PL" sz="1000" dirty="0" err="1">
                <a:solidFill>
                  <a:srgbClr val="000000"/>
                </a:solidFill>
              </a:rPr>
              <a:t>koronawirusa</a:t>
            </a:r>
            <a:r>
              <a:rPr lang="pl-PL" sz="1000" dirty="0">
                <a:solidFill>
                  <a:srgbClr val="000000"/>
                </a:solidFill>
              </a:rPr>
              <a:t> SARS-CoV-2</a:t>
            </a:r>
          </a:p>
        </p:txBody>
      </p:sp>
    </p:spTree>
    <p:extLst>
      <p:ext uri="{BB962C8B-B14F-4D97-AF65-F5344CB8AC3E}">
        <p14:creationId xmlns:p14="http://schemas.microsoft.com/office/powerpoint/2010/main" val="20451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5. </a:t>
            </a:r>
            <a:r>
              <a:rPr lang="pl-PL" b="1" dirty="0"/>
              <a:t>przebywanie w tym samym pomieszczeniu co osoba chora COVID-19 </a:t>
            </a:r>
            <a:r>
              <a:rPr lang="pl-PL" dirty="0"/>
              <a:t>w odstępie </a:t>
            </a:r>
            <a:r>
              <a:rPr lang="pl-PL" b="1" dirty="0">
                <a:solidFill>
                  <a:srgbClr val="CC0000"/>
                </a:solidFill>
              </a:rPr>
              <a:t>mniejszym niż 2 m </a:t>
            </a:r>
            <a:r>
              <a:rPr lang="pl-PL" dirty="0"/>
              <a:t>przez </a:t>
            </a:r>
            <a:r>
              <a:rPr lang="pl-PL" b="1" dirty="0">
                <a:solidFill>
                  <a:srgbClr val="CC0000"/>
                </a:solidFill>
              </a:rPr>
              <a:t>co najmniej 15 minut </a:t>
            </a:r>
            <a:r>
              <a:rPr lang="pl-PL" dirty="0"/>
              <a:t>(np. klasie, poczekalni szpitala/przychodni, sali konferencyjnej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r>
              <a:rPr lang="pl-PL" dirty="0" smtClean="0"/>
              <a:t>6. </a:t>
            </a:r>
            <a:r>
              <a:rPr lang="pl-PL" b="1" dirty="0" smtClean="0"/>
              <a:t>personel </a:t>
            </a:r>
            <a:r>
              <a:rPr lang="pl-PL" b="1" dirty="0"/>
              <a:t>medyczny lub inna osoba bezpośrednio opiekująca się chorym z COVID-19 </a:t>
            </a:r>
            <a:r>
              <a:rPr lang="pl-PL" dirty="0"/>
              <a:t>lub osoba </a:t>
            </a:r>
            <a:r>
              <a:rPr lang="pl-PL" b="1" dirty="0"/>
              <a:t>pracująca w laboratorium </a:t>
            </a:r>
            <a:r>
              <a:rPr lang="pl-PL" dirty="0"/>
              <a:t>bezpośrednio </a:t>
            </a:r>
            <a:r>
              <a:rPr lang="pl-PL" b="1" dirty="0"/>
              <a:t>z próbkami osób chorych na COVID-19 </a:t>
            </a:r>
            <a:r>
              <a:rPr lang="pl-PL" dirty="0"/>
              <a:t>bez odpowiedniego zabezpieczania lub w przypadku gdy doszło do uszkodzenia stosowanych środków ochrony </a:t>
            </a:r>
            <a:r>
              <a:rPr lang="pl-PL" dirty="0" smtClean="0"/>
              <a:t>osobistej</a:t>
            </a:r>
          </a:p>
          <a:p>
            <a:endParaRPr lang="pl-PL" dirty="0"/>
          </a:p>
          <a:p>
            <a:r>
              <a:rPr lang="pl-PL" dirty="0" smtClean="0"/>
              <a:t>7. </a:t>
            </a:r>
            <a:r>
              <a:rPr lang="pl-PL" b="1" dirty="0" smtClean="0"/>
              <a:t>kontakt </a:t>
            </a:r>
            <a:r>
              <a:rPr lang="pl-PL" b="1" dirty="0"/>
              <a:t>na pokładzie samolotu </a:t>
            </a:r>
            <a:r>
              <a:rPr lang="pl-PL" dirty="0"/>
              <a:t>obejmujący </a:t>
            </a:r>
            <a:r>
              <a:rPr lang="pl-PL" b="1" dirty="0">
                <a:solidFill>
                  <a:srgbClr val="CC0000"/>
                </a:solidFill>
              </a:rPr>
              <a:t>osoby zajmujące dwa miejsca (w każdym kierunku) od osoby z COVID-19</a:t>
            </a:r>
            <a:r>
              <a:rPr lang="pl-PL" dirty="0"/>
              <a:t>, osoby towarzyszące w podróży lub sprawujące opiekę, </a:t>
            </a:r>
            <a:r>
              <a:rPr lang="pl-PL" b="1" dirty="0"/>
              <a:t>członkowie załogi obsługujący sekcję, w której znajduje się chory </a:t>
            </a:r>
            <a:endParaRPr lang="pl-PL" b="1" dirty="0" smtClean="0"/>
          </a:p>
          <a:p>
            <a:endParaRPr lang="pl-PL" b="1" dirty="0" smtClean="0"/>
          </a:p>
          <a:p>
            <a:endParaRPr lang="pl-PL" b="1" dirty="0"/>
          </a:p>
          <a:p>
            <a:r>
              <a:rPr lang="pl-PL" b="1" dirty="0" smtClean="0">
                <a:solidFill>
                  <a:srgbClr val="CC0000"/>
                </a:solidFill>
              </a:rPr>
              <a:t>W przypadku </a:t>
            </a:r>
            <a:r>
              <a:rPr lang="pl-PL" b="1" dirty="0">
                <a:solidFill>
                  <a:srgbClr val="CC0000"/>
                </a:solidFill>
              </a:rPr>
              <a:t>ciężkich </a:t>
            </a:r>
            <a:r>
              <a:rPr lang="pl-PL" b="1" dirty="0" smtClean="0">
                <a:solidFill>
                  <a:srgbClr val="CC0000"/>
                </a:solidFill>
              </a:rPr>
              <a:t>objawów COVID-19 za </a:t>
            </a:r>
            <a:r>
              <a:rPr lang="pl-PL" b="1" dirty="0">
                <a:solidFill>
                  <a:srgbClr val="CC0000"/>
                </a:solidFill>
              </a:rPr>
              <a:t>bliski kontakt należy uznać wszystkich pasażerów znajdujących się w sekcji lub na pokładzie </a:t>
            </a:r>
            <a:r>
              <a:rPr lang="pl-PL" b="1" dirty="0" smtClean="0">
                <a:solidFill>
                  <a:srgbClr val="CC0000"/>
                </a:solidFill>
              </a:rPr>
              <a:t>samolotu / przebywanie w </a:t>
            </a:r>
            <a:r>
              <a:rPr lang="pl-PL" b="1" dirty="0">
                <a:solidFill>
                  <a:srgbClr val="CC0000"/>
                </a:solidFill>
              </a:rPr>
              <a:t>regionie, w którym podejrzewa się utrzymującą się szeroko rozpowszechnioną transmisję COVID-19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23528" y="6165304"/>
            <a:ext cx="850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000" dirty="0">
                <a:solidFill>
                  <a:srgbClr val="000000"/>
                </a:solidFill>
              </a:rPr>
              <a:t>WYTYCZNE GŁÓWNEGO INSPEKTORA SANITARNEGO MSWiA z dnia 28 lutego 2020 r w sprawie postępowania funkcjonariuszy i pracowników mających kontakt z osobami podejrzanymi o zakażenie/ zakażonymi nowym typem </a:t>
            </a:r>
            <a:r>
              <a:rPr lang="pl-PL" sz="1000" dirty="0" err="1">
                <a:solidFill>
                  <a:srgbClr val="000000"/>
                </a:solidFill>
              </a:rPr>
              <a:t>koronawirusa</a:t>
            </a:r>
            <a:r>
              <a:rPr lang="pl-PL" sz="1000" dirty="0">
                <a:solidFill>
                  <a:srgbClr val="000000"/>
                </a:solidFill>
              </a:rPr>
              <a:t> SARS-CoV-2</a:t>
            </a:r>
          </a:p>
        </p:txBody>
      </p:sp>
    </p:spTree>
    <p:extLst>
      <p:ext uri="{BB962C8B-B14F-4D97-AF65-F5344CB8AC3E}">
        <p14:creationId xmlns:p14="http://schemas.microsoft.com/office/powerpoint/2010/main" val="4884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19" y="188640"/>
            <a:ext cx="8424936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>
                <a:solidFill>
                  <a:srgbClr val="CC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</a:t>
            </a:r>
            <a:r>
              <a:rPr lang="pl-PL" sz="2400" b="1" dirty="0" smtClean="0">
                <a:solidFill>
                  <a:srgbClr val="CC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laboratoryjne</a:t>
            </a:r>
            <a:endParaRPr lang="pl-PL" sz="2400" dirty="0">
              <a:solidFill>
                <a:srgbClr val="CC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Kryteria laboratoryjne przypadku potwierdzonego: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wykrycie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kwasu nukleinowego COVID-19 z materiału klinicznego potwierdzone badaniem molekularnym ukierunkowanym na inny obszar genomu wirusa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Kryteria laboratoryjne przypadku prawdopodobnego: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najmniej jedno z następujących kryteriów: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dodatni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wynik testu w kierunku obecności 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koronawirusów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(pan-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coronavirus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niejednoznaczny wynik badania wykrywającego kwas nukleinowy COVID-19.</a:t>
            </a:r>
          </a:p>
          <a:p>
            <a:pPr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Próbki materiału klinicznego z dolnych dróg oddechowych (popłuczyny pęcherzykowo – oskrzelowe (BAL), 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bronchoaspirat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odkrztuszana plwocina)  mają większą wartość diagnostyczną niż próbki z górnych dróg oddechowych (np. wymaz z 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nosogardła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to możliwe, należy wykonać sekwencjonowanie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07" y="6237312"/>
            <a:ext cx="849856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0648" y="188640"/>
            <a:ext cx="7772400" cy="1066800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Dodatkowe objawy</a:t>
            </a:r>
            <a:endParaRPr lang="pl-PL" sz="24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0648" y="1484784"/>
            <a:ext cx="81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Zauważono, że objawy choroby mogą się różnić. </a:t>
            </a:r>
          </a:p>
          <a:p>
            <a:r>
              <a:rPr lang="pl-PL" dirty="0" smtClean="0"/>
              <a:t>Poza dominującymi: </a:t>
            </a:r>
            <a:r>
              <a:rPr lang="pl-PL" b="1" dirty="0" smtClean="0">
                <a:solidFill>
                  <a:srgbClr val="CC0000"/>
                </a:solidFill>
              </a:rPr>
              <a:t>temperaturą ciała &gt;37,5 </a:t>
            </a:r>
            <a:r>
              <a:rPr lang="pl-PL" b="1" dirty="0" err="1" smtClean="0">
                <a:solidFill>
                  <a:srgbClr val="CC0000"/>
                </a:solidFill>
              </a:rPr>
              <a:t>st.C</a:t>
            </a:r>
            <a:r>
              <a:rPr lang="pl-PL" b="1" dirty="0" smtClean="0">
                <a:solidFill>
                  <a:srgbClr val="CC0000"/>
                </a:solidFill>
              </a:rPr>
              <a:t>, kaszlem, dusznościami </a:t>
            </a:r>
            <a:r>
              <a:rPr lang="pl-PL" dirty="0" smtClean="0"/>
              <a:t>mogą pojawić się dodatkowo:</a:t>
            </a:r>
          </a:p>
          <a:p>
            <a:endParaRPr lang="pl-PL" b="1" dirty="0">
              <a:solidFill>
                <a:srgbClr val="CC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rgbClr val="CC0000"/>
                </a:solidFill>
              </a:rPr>
              <a:t>b</a:t>
            </a:r>
            <a:r>
              <a:rPr lang="pl-PL" b="1" dirty="0" smtClean="0">
                <a:solidFill>
                  <a:srgbClr val="CC0000"/>
                </a:solidFill>
              </a:rPr>
              <a:t>ól gardła,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rgbClr val="CC0000"/>
                </a:solidFill>
              </a:rPr>
              <a:t>o</a:t>
            </a:r>
            <a:r>
              <a:rPr lang="pl-PL" b="1" dirty="0" smtClean="0">
                <a:solidFill>
                  <a:srgbClr val="CC0000"/>
                </a:solidFill>
              </a:rPr>
              <a:t>słabienie,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rgbClr val="CC0000"/>
                </a:solidFill>
              </a:rPr>
              <a:t>b</a:t>
            </a:r>
            <a:r>
              <a:rPr lang="pl-PL" b="1" dirty="0" smtClean="0">
                <a:solidFill>
                  <a:srgbClr val="CC0000"/>
                </a:solidFill>
              </a:rPr>
              <a:t>óle mięśni,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rgbClr val="CC0000"/>
                </a:solidFill>
              </a:rPr>
              <a:t>k</a:t>
            </a:r>
            <a:r>
              <a:rPr lang="pl-PL" b="1" dirty="0" smtClean="0">
                <a:solidFill>
                  <a:srgbClr val="CC0000"/>
                </a:solidFill>
              </a:rPr>
              <a:t>atar,</a:t>
            </a:r>
            <a:endParaRPr lang="pl-PL" b="1" dirty="0">
              <a:solidFill>
                <a:srgbClr val="CC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dirty="0" smtClean="0">
                <a:solidFill>
                  <a:srgbClr val="CC0000"/>
                </a:solidFill>
              </a:rPr>
              <a:t>przekrwienie śluzówek,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rgbClr val="CC0000"/>
                </a:solidFill>
              </a:rPr>
              <a:t>z</a:t>
            </a:r>
            <a:r>
              <a:rPr lang="pl-PL" b="1" dirty="0" smtClean="0">
                <a:solidFill>
                  <a:srgbClr val="CC0000"/>
                </a:solidFill>
              </a:rPr>
              <a:t>apalenie błony śluzowej nosa i gardła,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rgbClr val="CC0000"/>
                </a:solidFill>
              </a:rPr>
              <a:t>z</a:t>
            </a:r>
            <a:r>
              <a:rPr lang="pl-PL" b="1" dirty="0" smtClean="0">
                <a:solidFill>
                  <a:srgbClr val="CC0000"/>
                </a:solidFill>
              </a:rPr>
              <a:t>apalenie ucha środkowego.</a:t>
            </a:r>
          </a:p>
          <a:p>
            <a:pPr marL="285750" indent="-285750">
              <a:buFontTx/>
              <a:buChar char="-"/>
            </a:pPr>
            <a:endParaRPr lang="pl-PL" b="1" dirty="0">
              <a:solidFill>
                <a:srgbClr val="CC0000"/>
              </a:solidFill>
            </a:endParaRPr>
          </a:p>
          <a:p>
            <a:r>
              <a:rPr lang="pl-PL" b="1" dirty="0" smtClean="0"/>
              <a:t>Czasem u chorych z </a:t>
            </a:r>
            <a:r>
              <a:rPr lang="pl-PL" b="1" dirty="0" err="1" smtClean="0"/>
              <a:t>koronawirusem</a:t>
            </a:r>
            <a:r>
              <a:rPr lang="pl-PL" b="1" dirty="0" smtClean="0"/>
              <a:t> pojawiają się także objawy </a:t>
            </a:r>
            <a:br>
              <a:rPr lang="pl-PL" b="1" dirty="0" smtClean="0"/>
            </a:br>
            <a:r>
              <a:rPr lang="pl-PL" b="1" dirty="0" smtClean="0"/>
              <a:t>ze strony układu pokarmowego.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89110" y="6165304"/>
            <a:ext cx="82153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Abramczuk E. i in., </a:t>
            </a:r>
            <a:r>
              <a:rPr lang="pl-PL" sz="1100" i="1" dirty="0" err="1" smtClean="0"/>
              <a:t>Niepandemiczne</a:t>
            </a:r>
            <a:r>
              <a:rPr lang="pl-PL" sz="1100" i="1" dirty="0" smtClean="0"/>
              <a:t> </a:t>
            </a:r>
            <a:r>
              <a:rPr lang="pl-PL" sz="1100" i="1" dirty="0" err="1" smtClean="0"/>
              <a:t>Koronawirusy</a:t>
            </a:r>
            <a:r>
              <a:rPr lang="pl-PL" sz="1100" i="1" dirty="0" smtClean="0"/>
              <a:t> człowieka – charakterystyka i diagnostyka. Post. </a:t>
            </a:r>
            <a:r>
              <a:rPr lang="pl-PL" sz="1100" i="1" dirty="0" err="1" smtClean="0"/>
              <a:t>Mikrobiol</a:t>
            </a:r>
            <a:r>
              <a:rPr lang="pl-PL" sz="1100" i="1" dirty="0" smtClean="0"/>
              <a:t>. 2017, 56, 205-213;</a:t>
            </a:r>
          </a:p>
        </p:txBody>
      </p:sp>
    </p:spTree>
    <p:extLst>
      <p:ext uri="{BB962C8B-B14F-4D97-AF65-F5344CB8AC3E}">
        <p14:creationId xmlns:p14="http://schemas.microsoft.com/office/powerpoint/2010/main" val="9542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2656"/>
            <a:ext cx="5321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CC0000"/>
                </a:solidFill>
                <a:latin typeface="+mj-lt"/>
              </a:rPr>
              <a:t>Jak często występują objawy?</a:t>
            </a:r>
          </a:p>
        </p:txBody>
      </p:sp>
      <p:sp>
        <p:nvSpPr>
          <p:cNvPr id="3" name="Prostokąt 2"/>
          <p:cNvSpPr/>
          <p:nvPr/>
        </p:nvSpPr>
        <p:spPr>
          <a:xfrm>
            <a:off x="370705" y="98072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Ciężki przebieg choroby </a:t>
            </a:r>
            <a:r>
              <a:rPr lang="pl-PL" dirty="0"/>
              <a:t>obserwuje się u </a:t>
            </a:r>
            <a:r>
              <a:rPr lang="pl-PL" b="1" dirty="0"/>
              <a:t>ok.15-20% osób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Do </a:t>
            </a:r>
            <a:r>
              <a:rPr lang="pl-PL" b="1" dirty="0"/>
              <a:t>zgonów </a:t>
            </a:r>
            <a:r>
              <a:rPr lang="pl-PL" dirty="0"/>
              <a:t>dochodzi u </a:t>
            </a:r>
            <a:r>
              <a:rPr lang="pl-PL" b="1" dirty="0"/>
              <a:t>2-3% osób chorych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Prawdopodobnie </a:t>
            </a:r>
            <a:r>
              <a:rPr lang="pl-PL" dirty="0"/>
              <a:t>dane te zawyżone, gdyż u wielu osób z lekkim przebiegiem zakażenia nie dokonano potwierdzenia laboratoryjnego</a:t>
            </a:r>
          </a:p>
        </p:txBody>
      </p:sp>
      <p:sp>
        <p:nvSpPr>
          <p:cNvPr id="4" name="Prostokąt 3"/>
          <p:cNvSpPr/>
          <p:nvPr/>
        </p:nvSpPr>
        <p:spPr>
          <a:xfrm>
            <a:off x="352770" y="2780928"/>
            <a:ext cx="5290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CC0000"/>
                </a:solidFill>
                <a:latin typeface="+mj-lt"/>
              </a:rPr>
              <a:t>Kto jest najbardziej narażony?</a:t>
            </a:r>
          </a:p>
        </p:txBody>
      </p:sp>
      <p:sp>
        <p:nvSpPr>
          <p:cNvPr id="5" name="Prostokąt 4"/>
          <p:cNvSpPr/>
          <p:nvPr/>
        </p:nvSpPr>
        <p:spPr>
          <a:xfrm>
            <a:off x="352769" y="3429000"/>
            <a:ext cx="8154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Najbardziej narażone </a:t>
            </a:r>
            <a:r>
              <a:rPr lang="pl-PL" dirty="0"/>
              <a:t>na rozwinięcie ciężkiej postaci choroby i zgon są </a:t>
            </a:r>
            <a:r>
              <a:rPr lang="pl-PL" b="1" dirty="0"/>
              <a:t>osoby starsze, z obniżoną odpornością</a:t>
            </a:r>
            <a:r>
              <a:rPr lang="pl-PL" dirty="0"/>
              <a:t>, którym towarzyszą inne choroby,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szczególności przewlekłe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Jednak należy pamiętać, że </a:t>
            </a:r>
            <a:r>
              <a:rPr lang="pl-PL" dirty="0" err="1" smtClean="0"/>
              <a:t>koronawirusy</a:t>
            </a:r>
            <a:r>
              <a:rPr lang="pl-PL" dirty="0" smtClean="0"/>
              <a:t> występują </a:t>
            </a:r>
            <a:r>
              <a:rPr lang="pl-PL" b="1" dirty="0" smtClean="0"/>
              <a:t>bez względu </a:t>
            </a:r>
            <a:r>
              <a:rPr lang="pl-PL" dirty="0" smtClean="0"/>
              <a:t>na płeć, wiek czy położenie geograficzne.</a:t>
            </a:r>
          </a:p>
          <a:p>
            <a:endParaRPr lang="pl-PL" dirty="0"/>
          </a:p>
          <a:p>
            <a:r>
              <a:rPr lang="pl-PL" dirty="0" smtClean="0"/>
              <a:t>Reinfekcje wirusa mogą występować przez całe życie.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95536" y="623731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/>
              <a:t>ww.gov.pl/web/zdrowie/co-musisz-</a:t>
            </a:r>
            <a:r>
              <a:rPr lang="pl-PL" sz="1100" dirty="0" err="1"/>
              <a:t>wiedziec</a:t>
            </a:r>
            <a:r>
              <a:rPr lang="pl-PL" sz="1100" dirty="0"/>
              <a:t>-o-</a:t>
            </a:r>
            <a:r>
              <a:rPr lang="pl-PL" sz="1100" dirty="0" err="1"/>
              <a:t>koronawirusie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3274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6144" y="1196752"/>
            <a:ext cx="832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CC0000"/>
                </a:solidFill>
              </a:rPr>
              <a:t>Obecnie </a:t>
            </a:r>
            <a:r>
              <a:rPr lang="pl-PL" sz="2400" b="1" dirty="0">
                <a:solidFill>
                  <a:srgbClr val="CC0000"/>
                </a:solidFill>
              </a:rPr>
              <a:t>nie ma szczepionki przeciwko </a:t>
            </a:r>
            <a:r>
              <a:rPr lang="pl-PL" sz="2400" b="1" dirty="0" smtClean="0">
                <a:solidFill>
                  <a:srgbClr val="CC0000"/>
                </a:solidFill>
              </a:rPr>
              <a:t>COVID- 19</a:t>
            </a:r>
            <a:r>
              <a:rPr lang="pl-PL" b="1" dirty="0" smtClean="0">
                <a:solidFill>
                  <a:srgbClr val="CC0000"/>
                </a:solidFill>
              </a:rPr>
              <a:t>.</a:t>
            </a:r>
            <a:endParaRPr lang="pl-PL" b="1" dirty="0">
              <a:solidFill>
                <a:srgbClr val="CC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46645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C0000"/>
                </a:solidFill>
                <a:latin typeface="+mj-lt"/>
              </a:rPr>
              <a:t>WAŻNE INFORMACJE</a:t>
            </a:r>
            <a:endParaRPr lang="pl-PL" sz="2400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0585" y="1885079"/>
            <a:ext cx="81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/>
              <a:t>Koronawirus</a:t>
            </a:r>
            <a:r>
              <a:rPr lang="pl-PL" dirty="0"/>
              <a:t> SARS-CoV-2 </a:t>
            </a:r>
            <a:r>
              <a:rPr lang="pl-PL" b="1" dirty="0">
                <a:solidFill>
                  <a:srgbClr val="CC0000"/>
                </a:solidFill>
              </a:rPr>
              <a:t>wykazuje wrażliwość na działanie wszystkich rozpuszczalników lipidów 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/>
              <a:t>np. preparaty na bazie alkoholu) oraz inne preparaty dezynfekcyjne o działaniu wirusobójczym.</a:t>
            </a:r>
          </a:p>
        </p:txBody>
      </p:sp>
      <p:sp>
        <p:nvSpPr>
          <p:cNvPr id="5" name="Prostokąt 4"/>
          <p:cNvSpPr/>
          <p:nvPr/>
        </p:nvSpPr>
        <p:spPr>
          <a:xfrm>
            <a:off x="467544" y="3035071"/>
            <a:ext cx="800205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b="1" dirty="0">
                <a:solidFill>
                  <a:srgbClr val="CC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celu zapobiegania </a:t>
            </a:r>
            <a:r>
              <a:rPr lang="pl-PL" b="1" dirty="0" smtClean="0">
                <a:solidFill>
                  <a:srgbClr val="CC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rozwojowi COVID-19 należy </a:t>
            </a:r>
            <a:r>
              <a:rPr lang="pl-PL" b="1" dirty="0">
                <a:solidFill>
                  <a:srgbClr val="CC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wprowadzić działania </a:t>
            </a:r>
            <a:r>
              <a:rPr lang="pl-PL" b="1" dirty="0" smtClean="0">
                <a:solidFill>
                  <a:srgbClr val="CC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profilaktyczne jak w przypadku innych infekcji o </a:t>
            </a:r>
            <a:r>
              <a:rPr lang="pl-PL" b="1" dirty="0">
                <a:solidFill>
                  <a:srgbClr val="CC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etiologii wirusowej </a:t>
            </a:r>
            <a:r>
              <a:rPr lang="pl-PL" b="1" dirty="0" smtClean="0">
                <a:solidFill>
                  <a:srgbClr val="CC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endParaRPr lang="pl-PL" b="1" dirty="0" smtClean="0">
              <a:solidFill>
                <a:srgbClr val="CC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   często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myć ręce wodą i mydłem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dezynfekować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ręce środkiem na bazie alkoholu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unikać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dotykania nieumytą ręką twarzy (ust, nosa, oczu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),</a:t>
            </a:r>
            <a:endParaRPr lang="pl-PL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05" y="4078617"/>
            <a:ext cx="1737784" cy="154702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</a:t>
            </a:r>
            <a:r>
              <a:rPr lang="pl-PL" sz="1200" dirty="0" smtClean="0"/>
              <a:t>ww.gov.pl/koronawirus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265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- podczas </a:t>
            </a:r>
            <a:r>
              <a:rPr lang="pl-PL" dirty="0"/>
              <a:t>kichania i kaszlu </a:t>
            </a:r>
            <a:r>
              <a:rPr lang="pl-PL" b="1" dirty="0"/>
              <a:t>zakrywać</a:t>
            </a:r>
            <a:r>
              <a:rPr lang="pl-PL" dirty="0"/>
              <a:t> usta/nos zgiętym łokciem lub chusteczką jednorazowego użytku, którą należy każdorazowo wyrzucić,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a </a:t>
            </a:r>
            <a:r>
              <a:rPr lang="pl-PL" dirty="0"/>
              <a:t>następnie umyć ręce</a:t>
            </a:r>
            <a:r>
              <a:rPr lang="pl-PL" dirty="0" smtClean="0"/>
              <a:t>,</a:t>
            </a:r>
          </a:p>
          <a:p>
            <a:endParaRPr lang="pl-PL" dirty="0"/>
          </a:p>
          <a:p>
            <a:r>
              <a:rPr lang="pl-PL" dirty="0" smtClean="0"/>
              <a:t> - w </a:t>
            </a:r>
            <a:r>
              <a:rPr lang="pl-PL" dirty="0"/>
              <a:t>miarę możliwości zachowywać bezpieczną odległość od drugiego człowieka (ok. 2m</a:t>
            </a:r>
            <a:r>
              <a:rPr lang="pl-PL" dirty="0" smtClean="0"/>
              <a:t>),</a:t>
            </a:r>
          </a:p>
          <a:p>
            <a:endParaRPr lang="pl-PL" dirty="0"/>
          </a:p>
          <a:p>
            <a:r>
              <a:rPr lang="pl-PL" dirty="0" smtClean="0"/>
              <a:t>  szczególnie </a:t>
            </a:r>
            <a:r>
              <a:rPr lang="pl-PL" dirty="0"/>
              <a:t>unikać kontaktu twarzą w twarz z osobą podejrzaną o zakażenie lub zakażoną</a:t>
            </a:r>
            <a:r>
              <a:rPr lang="pl-PL" dirty="0" smtClean="0"/>
              <a:t>,</a:t>
            </a:r>
          </a:p>
          <a:p>
            <a:endParaRPr lang="pl-PL" dirty="0"/>
          </a:p>
          <a:p>
            <a:r>
              <a:rPr lang="pl-PL" b="1" dirty="0" smtClean="0">
                <a:solidFill>
                  <a:srgbClr val="CC0000"/>
                </a:solidFill>
              </a:rPr>
              <a:t>Funkcjonariusze </a:t>
            </a:r>
            <a:r>
              <a:rPr lang="pl-PL" b="1" dirty="0">
                <a:solidFill>
                  <a:srgbClr val="CC0000"/>
                </a:solidFill>
              </a:rPr>
              <a:t>oraz pracownicy z objawami infekcji dróg oddechowych nie powinni przebywać w pracy.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9" y="4149080"/>
            <a:ext cx="1790496" cy="191986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036" y="4144167"/>
            <a:ext cx="2232248" cy="191986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1" y="6234226"/>
            <a:ext cx="336528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980728"/>
            <a:ext cx="792088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Podczas wykonywania obowiązków służbowych 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przypadku bezpośredniego kontaktu z osobą chorą lub podejrzaną 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zachorowanie wywołane nowym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koronawirusem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SARS-CoV-2 należy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Stosować środki ochrony indywidualnej:</a:t>
            </a:r>
          </a:p>
          <a:p>
            <a:pPr marL="742950" lvl="1" indent="-2857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ochrona dróg oddechowych - maseczka ochronna typu FFP2 lub FFP3,</a:t>
            </a:r>
          </a:p>
          <a:p>
            <a:pPr marL="742950" lvl="1" indent="-2857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ochrona oczu – gogle, okulary ochronne lub osłona twarzy (przyłbica ochronna),</a:t>
            </a:r>
          </a:p>
          <a:p>
            <a:pPr marL="742950" lvl="1" indent="-2857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ochrona rąk – rękawiczki</a:t>
            </a:r>
            <a:r>
              <a:rPr lang="pl-PL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dezynfekcj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rąk stosować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preparaty na bazie alkoholu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Zachować zasady stosowania maseczki ochronnej określone przez producenta (sposób zakładania i zdejmowania, częstotliwość zmiany, utylizacja jako odpad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33265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CC0000"/>
                </a:solidFill>
                <a:latin typeface="+mj-lt"/>
              </a:rPr>
              <a:t>INFORMACJE DLA FUNKCJONARIUSZY</a:t>
            </a:r>
            <a:endParaRPr lang="pl-PL" sz="2400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83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620688"/>
            <a:ext cx="792088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W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sytuacji zaobserwowania u osoby, wobec której wykonuje się czynności służbowe lub osoby deklarującej złe samopoczucie, objawów świadczących o podejrzeniu zakażenia lub zachorowania wywołanego </a:t>
            </a:r>
            <a:r>
              <a:rPr lang="pl-PL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koronawirusem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SARS-CoV-2,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osobę taką poddać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odosobnieniu</a:t>
            </a:r>
            <a:b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niezwłocznie poinformować o tym fakcie służby medyczne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(wezwać zespół ratownictwa medycznego tel. 999 lub 112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 algn="just">
              <a:lnSpc>
                <a:spcPct val="115000"/>
              </a:lnSpc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Należy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powiadomić właściwych miejscowo - Państwowego Inspektora Sanitarnego MSWiA oraz Państwowego Powiatowego Inspektora Sanitarnego, w przypadku PSP powiadomić Wojewódzkiego koordynatora ratownictwa medycznego PSP.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93296"/>
            <a:ext cx="849856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: coronavirus"/>
          <p:cNvPicPr>
            <a:picLocks noChangeAspect="1" noChangeArrowheads="1"/>
          </p:cNvPicPr>
          <p:nvPr/>
        </p:nvPicPr>
        <p:blipFill>
          <a:blip r:embed="rId2"/>
          <a:srcRect l="20865" r="52632" b="6756"/>
          <a:stretch>
            <a:fillRect/>
          </a:stretch>
        </p:blipFill>
        <p:spPr bwMode="auto">
          <a:xfrm>
            <a:off x="500034" y="3714752"/>
            <a:ext cx="2643206" cy="2586968"/>
          </a:xfrm>
          <a:prstGeom prst="rect">
            <a:avLst/>
          </a:prstGeom>
          <a:noFill/>
        </p:spPr>
      </p:pic>
      <p:sp>
        <p:nvSpPr>
          <p:cNvPr id="2" name="Tytuł 1"/>
          <p:cNvSpPr txBox="1">
            <a:spLocks/>
          </p:cNvSpPr>
          <p:nvPr/>
        </p:nvSpPr>
        <p:spPr>
          <a:xfrm>
            <a:off x="357158" y="428604"/>
            <a:ext cx="8219256" cy="6155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all" spc="-6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Koronawirusy</a:t>
            </a:r>
            <a:r>
              <a:rPr kumimoji="0" lang="pl-PL" sz="2400" b="0" i="0" u="none" strike="noStrike" kern="1200" cap="all" spc="-6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charakterystyka</a:t>
            </a:r>
            <a:endParaRPr kumimoji="0" lang="pl-PL" sz="2400" b="0" i="0" u="none" strike="noStrike" kern="1200" cap="all" spc="-6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8596" y="114298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b="1" dirty="0" smtClean="0">
                <a:solidFill>
                  <a:srgbClr val="CC0000"/>
                </a:solidFill>
              </a:rPr>
              <a:t>KORONAWIRUS - </a:t>
            </a:r>
            <a:r>
              <a:rPr lang="pl-PL" dirty="0" smtClean="0"/>
              <a:t>nazwa pochodzi od zauważalnych pod mikroskopem wypustek na powierzchni wirusa, przypominających kształtem koronę </a:t>
            </a:r>
          </a:p>
          <a:p>
            <a:endParaRPr lang="pl-PL" dirty="0" smtClean="0"/>
          </a:p>
          <a:p>
            <a:r>
              <a:rPr lang="pl-PL" dirty="0" smtClean="0"/>
              <a:t>( struktury białkowe wystające z dwuwarstwowej osłonki lipidowej wirusa)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8596" y="2500306"/>
            <a:ext cx="8518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Należy do grupy </a:t>
            </a:r>
            <a:r>
              <a:rPr lang="pl-PL" b="1" dirty="0" smtClean="0"/>
              <a:t>RNA wirusów </a:t>
            </a:r>
            <a:r>
              <a:rPr lang="pl-PL" dirty="0" smtClean="0"/>
              <a:t>–w swojej grupie charakteryzuje się jednym z największych genomów co łącząc się z dużą </a:t>
            </a:r>
            <a:r>
              <a:rPr lang="pl-PL" b="1" dirty="0" smtClean="0"/>
              <a:t>zmiennością</a:t>
            </a:r>
            <a:r>
              <a:rPr lang="pl-PL" dirty="0" smtClean="0"/>
              <a:t> prowadzi do zmian </a:t>
            </a:r>
            <a:br>
              <a:rPr lang="pl-PL" dirty="0" smtClean="0"/>
            </a:br>
            <a:r>
              <a:rPr lang="pl-PL" dirty="0" smtClean="0"/>
              <a:t>w sekwencji genomu i w efekcie powstawania </a:t>
            </a:r>
            <a:r>
              <a:rPr lang="pl-PL" b="1" dirty="0" smtClean="0"/>
              <a:t>różnych wariantów wirusów.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500430" y="371475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Wykazuje  </a:t>
            </a:r>
            <a:r>
              <a:rPr lang="pl-PL" b="1" dirty="0" smtClean="0"/>
              <a:t>właściwości zakaźne </a:t>
            </a:r>
            <a:r>
              <a:rPr lang="pl-PL" dirty="0" smtClean="0"/>
              <a:t>– </a:t>
            </a:r>
          </a:p>
          <a:p>
            <a:r>
              <a:rPr lang="pl-PL" dirty="0" smtClean="0"/>
              <a:t>ze względu na  swój genom - pojedynczą nić RNA </a:t>
            </a:r>
          </a:p>
          <a:p>
            <a:r>
              <a:rPr lang="pl-PL" dirty="0" smtClean="0"/>
              <a:t>o dodatniej polarności i posiadającą czapeczkę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571868" y="5500702"/>
            <a:ext cx="4850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Abramczuk E. i in., </a:t>
            </a:r>
            <a:r>
              <a:rPr lang="pl-PL" sz="1100" i="1" dirty="0" err="1" smtClean="0"/>
              <a:t>Niepandemiczne</a:t>
            </a:r>
            <a:r>
              <a:rPr lang="pl-PL" sz="1100" i="1" dirty="0" smtClean="0"/>
              <a:t> </a:t>
            </a:r>
            <a:r>
              <a:rPr lang="pl-PL" sz="1100" i="1" dirty="0" err="1" smtClean="0"/>
              <a:t>Koronawirusy</a:t>
            </a:r>
            <a:r>
              <a:rPr lang="pl-PL" sz="1100" i="1" dirty="0" smtClean="0"/>
              <a:t> człowieka – charakterystyka i diagnostyka. Post. </a:t>
            </a:r>
            <a:r>
              <a:rPr lang="pl-PL" sz="1100" i="1" dirty="0" err="1" smtClean="0"/>
              <a:t>Mikrobiol</a:t>
            </a:r>
            <a:r>
              <a:rPr lang="pl-PL" sz="1100" i="1" dirty="0" smtClean="0"/>
              <a:t>. 2017, 56, 205-213;</a:t>
            </a:r>
          </a:p>
          <a:p>
            <a:endParaRPr lang="pl-PL" sz="1100" i="1" dirty="0" smtClean="0"/>
          </a:p>
          <a:p>
            <a:r>
              <a:rPr lang="pl-PL" sz="1100" b="1" i="1" dirty="0" smtClean="0"/>
              <a:t>Zdjęcie źródło: </a:t>
            </a:r>
            <a:r>
              <a:rPr lang="pl-PL" sz="1100" dirty="0" smtClean="0"/>
              <a:t>https://www.cdc.gov/coronavirus/2019-ncov/index.html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434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04664"/>
            <a:ext cx="8136904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sz="2400" b="1" dirty="0">
                <a:solidFill>
                  <a:srgbClr val="CC0000"/>
                </a:solidFill>
                <a:latin typeface="Arial Black" panose="020B0A04020102020204" pitchFamily="34" charset="0"/>
                <a:ea typeface="Calibri"/>
                <a:cs typeface="Calibri"/>
              </a:rPr>
              <a:t>SYTUACJE WYMAGAJĄCE SZCZEGÓLNEJ </a:t>
            </a:r>
            <a:r>
              <a:rPr lang="pl-PL" sz="2400" b="1" dirty="0" smtClean="0">
                <a:solidFill>
                  <a:srgbClr val="CC0000"/>
                </a:solidFill>
                <a:latin typeface="Arial Black" panose="020B0A04020102020204" pitchFamily="34" charset="0"/>
                <a:ea typeface="Calibri"/>
                <a:cs typeface="Calibri"/>
              </a:rPr>
              <a:t>OSTROŻNOŚCI</a:t>
            </a:r>
            <a:r>
              <a:rPr lang="pl-PL" sz="2000" b="1" dirty="0">
                <a:latin typeface="Calibri"/>
                <a:ea typeface="Calibri"/>
                <a:cs typeface="Calibri"/>
              </a:rPr>
              <a:t> 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Zatrzymanie lub legitymowanie osoby z widocznymi objawami chorobowymi </a:t>
            </a:r>
            <a:r>
              <a:rPr lang="pl-PL" sz="1600" dirty="0" smtClean="0">
                <a:ea typeface="Calibri"/>
                <a:cs typeface="Calibri"/>
              </a:rPr>
              <a:t>ze </a:t>
            </a:r>
            <a:r>
              <a:rPr lang="pl-PL" sz="1600" dirty="0">
                <a:ea typeface="Calibri"/>
                <a:cs typeface="Calibri"/>
              </a:rPr>
              <a:t>strony dróg oddechowych</a:t>
            </a:r>
            <a:r>
              <a:rPr lang="pl-PL" sz="1600" dirty="0" smtClean="0">
                <a:ea typeface="Calibri"/>
                <a:cs typeface="Calibri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pl-PL" sz="16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 smtClean="0">
                <a:ea typeface="Calibri"/>
                <a:cs typeface="Calibri"/>
              </a:rPr>
              <a:t>Czynności </a:t>
            </a:r>
            <a:r>
              <a:rPr lang="pl-PL" sz="1600" dirty="0">
                <a:ea typeface="Calibri"/>
                <a:cs typeface="Calibri"/>
              </a:rPr>
              <a:t>związane z przeszukiwaniem obiektu, w którym przebywa lub mogła przebywać osoba chora/ podejrzana o zachorowanie</a:t>
            </a:r>
            <a:r>
              <a:rPr lang="pl-PL" sz="1600" dirty="0" smtClean="0">
                <a:ea typeface="Calibri"/>
                <a:cs typeface="Calibri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Rozwinięcie się u zatrzymanego lub składającego zeznania objawów choroby. </a:t>
            </a:r>
            <a:endParaRPr lang="pl-PL" sz="1600" dirty="0" smtClean="0"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Pobyt osoby chorej/ podejrzanej o zachorowanie w pomieszczeniach dla osób zatrzymanych</a:t>
            </a:r>
            <a:r>
              <a:rPr lang="pl-PL" sz="1600" dirty="0" smtClean="0">
                <a:ea typeface="Calibri"/>
                <a:cs typeface="Calibri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Wykonywanie czynności zabezpieczających w obszarze strefy izolacyjnej zorganizowanej w związku z pobytem w niej osoby chorej/ podejrzanej </a:t>
            </a:r>
            <a:r>
              <a:rPr lang="pl-PL" sz="1600" dirty="0" smtClean="0">
                <a:ea typeface="Calibri"/>
                <a:cs typeface="Calibri"/>
              </a:rPr>
              <a:t/>
            </a:r>
            <a:br>
              <a:rPr lang="pl-PL" sz="1600" dirty="0" smtClean="0">
                <a:ea typeface="Calibri"/>
                <a:cs typeface="Calibri"/>
              </a:rPr>
            </a:br>
            <a:r>
              <a:rPr lang="pl-PL" sz="1600" dirty="0" smtClean="0">
                <a:ea typeface="Calibri"/>
                <a:cs typeface="Calibri"/>
              </a:rPr>
              <a:t>o </a:t>
            </a:r>
            <a:r>
              <a:rPr lang="pl-PL" sz="1600" dirty="0">
                <a:ea typeface="Calibri"/>
                <a:cs typeface="Calibri"/>
              </a:rPr>
              <a:t>zachorowanie</a:t>
            </a:r>
            <a:r>
              <a:rPr lang="pl-PL" sz="1600" dirty="0" smtClean="0">
                <a:ea typeface="Calibri"/>
                <a:cs typeface="Calibri"/>
              </a:rPr>
              <a:t>.</a:t>
            </a:r>
            <a:endParaRPr lang="pl-PL" sz="1600" dirty="0">
              <a:ea typeface="Calibri"/>
              <a:cs typeface="Times New Roman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4" y="6237312"/>
            <a:ext cx="849856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548680"/>
            <a:ext cx="8208912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pl-PL" dirty="0">
                <a:solidFill>
                  <a:srgbClr val="000000"/>
                </a:solidFill>
                <a:ea typeface="Calibri"/>
                <a:cs typeface="Calibri"/>
              </a:rPr>
              <a:t>Ewakuacja lub pomoc w ewakuacji osób podejrzanych o zachorowanie lub z objawami choroby z placówek medycznych, hoteli, pensjonatów i innych pomieszczeń lub przestrzeni otwartej ogólnie dostępnej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alibri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pl-PL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pl-PL" dirty="0">
                <a:solidFill>
                  <a:srgbClr val="000000"/>
                </a:solidFill>
                <a:ea typeface="Calibri"/>
                <a:cs typeface="Calibri"/>
              </a:rPr>
              <a:t>Pomoc PRM w ewakuacji lub wykonywaniu medycznych działań ratowniczych u osoby podejrzanej o zachorowanie lub prezentującej objawy chorobowe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alibri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pl-PL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dirty="0">
                <a:solidFill>
                  <a:srgbClr val="000000"/>
                </a:solidFill>
                <a:ea typeface="Calibri"/>
                <a:cs typeface="Calibri"/>
              </a:rPr>
              <a:t>Udzielanie kwalifikowanej pierwszej pomocy/ medycznych działań ratowniczych (jako służba wspomagająca – Izolowane zdarzenia medyczne).</a:t>
            </a:r>
            <a:endParaRPr lang="pl-PL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37312"/>
            <a:ext cx="849856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77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8208912" cy="606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sz="2400" b="1" dirty="0">
                <a:solidFill>
                  <a:srgbClr val="CC0000"/>
                </a:solidFill>
                <a:latin typeface="Arial Black" panose="020B0A04020102020204" pitchFamily="34" charset="0"/>
                <a:ea typeface="Calibri"/>
                <a:cs typeface="CIDFont+F1"/>
              </a:rPr>
              <a:t>UWAGI</a:t>
            </a:r>
            <a:r>
              <a:rPr lang="pl-PL" sz="2400" b="1" dirty="0" smtClean="0">
                <a:solidFill>
                  <a:srgbClr val="CC0000"/>
                </a:solidFill>
                <a:latin typeface="Arial Black" panose="020B0A04020102020204" pitchFamily="34" charset="0"/>
                <a:ea typeface="Calibri"/>
                <a:cs typeface="CIDFont+F1"/>
              </a:rPr>
              <a:t>!</a:t>
            </a:r>
            <a:endParaRPr lang="pl-PL" sz="2400" b="1" dirty="0">
              <a:solidFill>
                <a:srgbClr val="CC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CIDFont+F1"/>
              </a:rPr>
              <a:t>1. Barierę </a:t>
            </a:r>
            <a:r>
              <a:rPr lang="pl-PL" dirty="0">
                <a:ea typeface="Calibri"/>
                <a:cs typeface="CIDFont+F1"/>
              </a:rPr>
              <a:t>ochronną stanowią wszystkie zabezpieczenia, które zmniejszają możliwość przeniesienia wirusów na większą odległość, ograniczają kontakt drobnoustrojów z błonami śluzowymi człowieka (np. szyba ochronna, okulary ochronne, maska ochronna typu FFP3, rękawice jednorazowe</a:t>
            </a:r>
            <a:r>
              <a:rPr lang="pl-PL" dirty="0" smtClean="0">
                <a:ea typeface="Calibri"/>
                <a:cs typeface="CIDFont+F1"/>
              </a:rPr>
              <a:t>).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CIDFont+F1"/>
              </a:rPr>
              <a:t>2. W </a:t>
            </a:r>
            <a:r>
              <a:rPr lang="pl-PL" dirty="0">
                <a:ea typeface="Calibri"/>
                <a:cs typeface="CIDFont+F1"/>
              </a:rPr>
              <a:t>przypadku wątpliwości dotyczących rodzaju zastosowania odzieży ochronnej w określonej sytuacji epidemiologicznej, należy się skonsultować </a:t>
            </a:r>
            <a:r>
              <a:rPr lang="pl-PL" dirty="0" smtClean="0">
                <a:ea typeface="Calibri"/>
                <a:cs typeface="CIDFont+F1"/>
              </a:rPr>
              <a:t/>
            </a:r>
            <a:br>
              <a:rPr lang="pl-PL" dirty="0" smtClean="0">
                <a:ea typeface="Calibri"/>
                <a:cs typeface="CIDFont+F1"/>
              </a:rPr>
            </a:br>
            <a:r>
              <a:rPr lang="pl-PL" dirty="0" smtClean="0">
                <a:ea typeface="Calibri"/>
                <a:cs typeface="CIDFont+F1"/>
              </a:rPr>
              <a:t>z </a:t>
            </a:r>
            <a:r>
              <a:rPr lang="pl-PL" dirty="0">
                <a:ea typeface="Calibri"/>
                <a:cs typeface="CIDFont+F1"/>
              </a:rPr>
              <a:t>właściwym miejscowo Państwowym Inspektorem Sanitarnym MSWiA. </a:t>
            </a:r>
            <a:endParaRPr lang="pl-PL" dirty="0" smtClean="0">
              <a:ea typeface="Calibri"/>
              <a:cs typeface="CIDFont+F1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dirty="0" smtClean="0">
              <a:ea typeface="Calibri"/>
              <a:cs typeface="CIDFont+F1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3. </a:t>
            </a:r>
            <a:r>
              <a:rPr lang="pl-PL" dirty="0" smtClean="0">
                <a:ea typeface="Calibri"/>
                <a:cs typeface="CIDFont+F1"/>
              </a:rPr>
              <a:t>Wszyscy </a:t>
            </a:r>
            <a:r>
              <a:rPr lang="pl-PL" dirty="0">
                <a:ea typeface="Calibri"/>
                <a:cs typeface="CIDFont+F1"/>
              </a:rPr>
              <a:t>funkcjonariusze oraz pracownicy a także inne osoby pozostające w kontakcie z osobą podejrzaną o zakażenie lub chorą z powodu infekcji wywołanej ww. drobnoustrojem powinny stosować maski wyposażone w filtr </a:t>
            </a:r>
            <a:r>
              <a:rPr lang="pl-PL" dirty="0" err="1">
                <a:ea typeface="Calibri"/>
                <a:cs typeface="CIDFont+F1"/>
              </a:rPr>
              <a:t>Hepa</a:t>
            </a:r>
            <a:r>
              <a:rPr lang="pl-PL" dirty="0">
                <a:ea typeface="Calibri"/>
                <a:cs typeface="CIDFont+F1"/>
              </a:rPr>
              <a:t> FFP3, szczelnie przylegające do twarzy</a:t>
            </a:r>
            <a:r>
              <a:rPr lang="pl-PL" dirty="0" smtClean="0">
                <a:ea typeface="Calibri"/>
                <a:cs typeface="CIDFont+F1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CIDFont+F1"/>
              </a:rPr>
              <a:t>4. Maseczkę </a:t>
            </a:r>
            <a:r>
              <a:rPr lang="pl-PL" dirty="0">
                <a:ea typeface="Calibri"/>
                <a:cs typeface="CIDFont+F1"/>
              </a:rPr>
              <a:t>raz założoną po jej zdjęciu z twarzy, należy wrzucić do pojemnika z czerwonym workiem na odpady niebezpieczne i poddać utylizacji.</a:t>
            </a:r>
            <a:endParaRPr lang="pl-PL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890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764704"/>
            <a:ext cx="784887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5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. Maski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ochronne </a:t>
            </a:r>
            <a:r>
              <a:rPr lang="pl-PL" b="1" dirty="0">
                <a:solidFill>
                  <a:srgbClr val="CC0000"/>
                </a:solidFill>
                <a:ea typeface="Calibri"/>
                <a:cs typeface="CIDFont+F1"/>
              </a:rPr>
              <a:t>nie powinny być stosowane dłużej niż 6 godzin</a:t>
            </a:r>
            <a:r>
              <a:rPr lang="pl-PL" b="1" dirty="0" smtClean="0">
                <a:solidFill>
                  <a:srgbClr val="CC0000"/>
                </a:solidFill>
                <a:ea typeface="Calibri"/>
                <a:cs typeface="CIDFont+F1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pl-PL" b="1" dirty="0">
              <a:solidFill>
                <a:srgbClr val="CC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6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. Osoby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z krótkotrwałej styczności z osobą chorą powinny zostać objęte nadzorem epidemiologicznym (mierzenie temp. ciała, obserwacja w kierunku objawów nieżytu dróg oddechowych przez okres 14 dni). </a:t>
            </a:r>
            <a:endParaRPr lang="pl-PL" dirty="0" smtClean="0">
              <a:solidFill>
                <a:srgbClr val="000000"/>
              </a:solidFill>
              <a:ea typeface="Calibri"/>
              <a:cs typeface="CIDFont+F1"/>
            </a:endParaRPr>
          </a:p>
          <a:p>
            <a:pPr lvl="0" algn="just">
              <a:lnSpc>
                <a:spcPct val="115000"/>
              </a:lnSpc>
            </a:pPr>
            <a:endParaRPr lang="pl-PL" dirty="0">
              <a:solidFill>
                <a:srgbClr val="000000"/>
              </a:solidFill>
              <a:ea typeface="Calibri"/>
              <a:cs typeface="CIDFont+F1"/>
            </a:endParaRPr>
          </a:p>
          <a:p>
            <a:pPr lvl="0" algn="just">
              <a:lnSpc>
                <a:spcPct val="115000"/>
              </a:lnSpc>
            </a:pP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Nadzór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ten powinien być stosowany przez właściwego Państwowego Inspektora Sanitarnego MSWiA w odniesieniu do funkcjonariuszy                        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         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i pracowników 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resortu MSWiA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oraz przez Państwowego Powiatowego Inspektora 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Sanitarnego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w odniesieniu do pozostałych 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osób z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kontaktu 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/>
            </a:r>
            <a:b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</a:b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z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osobą chorą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pl-PL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7. Przedmioty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i powierzchnie, z którymi stykała się osoba chora należy dokładnie 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CIDFont+F1"/>
              </a:rPr>
              <a:t>wyczyścić </a:t>
            </a:r>
            <a:r>
              <a:rPr lang="pl-PL" dirty="0">
                <a:solidFill>
                  <a:srgbClr val="000000"/>
                </a:solidFill>
                <a:ea typeface="Calibri"/>
                <a:cs typeface="CIDFont+F1"/>
              </a:rPr>
              <a:t>i zdezynfekować preparatami o działaniu wirusobójczym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093296"/>
            <a:ext cx="849856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2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544616" cy="61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1153" y="642511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/>
              <a:t>https://gis.gov.pl/zdrowie/zasady-prawidlowego-mycia-rak/</a:t>
            </a:r>
          </a:p>
        </p:txBody>
      </p:sp>
    </p:spTree>
    <p:extLst>
      <p:ext uri="{BB962C8B-B14F-4D97-AF65-F5344CB8AC3E}">
        <p14:creationId xmlns:p14="http://schemas.microsoft.com/office/powerpoint/2010/main" val="4036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3" y="404664"/>
            <a:ext cx="80229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CC0000"/>
                </a:solidFill>
                <a:latin typeface="+mj-lt"/>
              </a:rPr>
              <a:t>STOSOWANIE MASEK OCHRONNYCH</a:t>
            </a:r>
          </a:p>
          <a:p>
            <a:endParaRPr lang="pl-PL" b="1" dirty="0" smtClean="0"/>
          </a:p>
          <a:p>
            <a:r>
              <a:rPr lang="pl-PL" dirty="0" smtClean="0"/>
              <a:t>Maski są skuteczne tylko wtedy, gdy są stosowane w połączeniu z częstym czyszczeniem rąk za pomocą wcierania na bazie alkoholu lub mydła i wody.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4" y="1916832"/>
            <a:ext cx="80229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- Przed nałożeniem maski umyj ręce alkoholowym ręcznikiem do rąk lub mydłem i wodą.</a:t>
            </a:r>
          </a:p>
          <a:p>
            <a:endParaRPr lang="pl-PL" dirty="0" smtClean="0"/>
          </a:p>
          <a:p>
            <a:r>
              <a:rPr lang="pl-PL" dirty="0" smtClean="0"/>
              <a:t>- Zakryj usta i nos maską i upewnij się, że między twarzą a maską nie ma żadnych przerw.</a:t>
            </a:r>
          </a:p>
          <a:p>
            <a:endParaRPr lang="pl-PL" dirty="0" smtClean="0"/>
          </a:p>
          <a:p>
            <a:r>
              <a:rPr lang="pl-PL" dirty="0" smtClean="0"/>
              <a:t>- </a:t>
            </a:r>
            <a:r>
              <a:rPr lang="pl-PL" b="1" dirty="0" smtClean="0"/>
              <a:t>Unikaj dotykania maski podczas jej używania; jeśli to zrobisz, umyj ręce alkoholowym ręcznikiem do rąk lub mydłem i wodą.</a:t>
            </a:r>
          </a:p>
          <a:p>
            <a:endParaRPr lang="pl-PL" dirty="0" smtClean="0"/>
          </a:p>
          <a:p>
            <a:r>
              <a:rPr lang="pl-PL" dirty="0" smtClean="0"/>
              <a:t>- Wymień maskę na nową, gdy tylko będzie wilgotna i </a:t>
            </a:r>
            <a:r>
              <a:rPr lang="pl-PL" b="1" dirty="0" smtClean="0">
                <a:solidFill>
                  <a:srgbClr val="CC0000"/>
                </a:solidFill>
              </a:rPr>
              <a:t>nie używaj ponownie masek jednorazowych.</a:t>
            </a:r>
          </a:p>
          <a:p>
            <a:endParaRPr lang="pl-PL" b="1" dirty="0" smtClean="0">
              <a:solidFill>
                <a:srgbClr val="CC0000"/>
              </a:solidFill>
            </a:endParaRPr>
          </a:p>
          <a:p>
            <a:r>
              <a:rPr lang="pl-PL" b="1" dirty="0" smtClean="0"/>
              <a:t>Aby usunąć maskę: </a:t>
            </a:r>
            <a:r>
              <a:rPr lang="pl-PL" dirty="0" smtClean="0"/>
              <a:t>usuń ją od tyłu (nie dotykaj przodu maski);</a:t>
            </a:r>
          </a:p>
          <a:p>
            <a:r>
              <a:rPr lang="pl-PL" dirty="0" smtClean="0"/>
              <a:t> wyrzucić natychmiast do zamkniętego pojemnika; oczyść ręce za pomocą ręcznego wcierania na bazie alkoholu lub mydła i wody.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Uwaga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3038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l-PL" altLang="pl-PL" sz="1800" b="0" dirty="0" smtClean="0">
                <a:latin typeface="Arial" charset="0"/>
                <a:cs typeface="Arial" charset="0"/>
              </a:rPr>
              <a:t>Broda </a:t>
            </a:r>
            <a:r>
              <a:rPr lang="pl-PL" altLang="pl-PL" sz="1800" dirty="0" smtClean="0">
                <a:latin typeface="Arial" charset="0"/>
                <a:cs typeface="Arial" charset="0"/>
              </a:rPr>
              <a:t>może obniżyć </a:t>
            </a:r>
            <a:r>
              <a:rPr lang="pl-PL" altLang="pl-PL" sz="1800" b="0" dirty="0" smtClean="0">
                <a:latin typeface="Arial" charset="0"/>
                <a:cs typeface="Arial" charset="0"/>
              </a:rPr>
              <a:t>skuteczność maseczek.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 sz="1800" b="0" dirty="0" smtClean="0">
                <a:latin typeface="Arial" charset="0"/>
                <a:cs typeface="Arial" charset="0"/>
              </a:rPr>
              <a:t>Po jednorazowym użytkowaniu </a:t>
            </a:r>
            <a:r>
              <a:rPr lang="pl-PL" altLang="pl-PL" sz="1800" b="0" dirty="0">
                <a:latin typeface="Arial" charset="0"/>
                <a:cs typeface="Arial" charset="0"/>
              </a:rPr>
              <a:t> </a:t>
            </a:r>
            <a:r>
              <a:rPr lang="pl-PL" altLang="pl-PL" sz="1800" b="0" dirty="0" smtClean="0">
                <a:latin typeface="Arial" charset="0"/>
                <a:cs typeface="Arial" charset="0"/>
              </a:rPr>
              <a:t>maseczka musi zostać wyrzucona.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 sz="1800" b="0" dirty="0" smtClean="0">
                <a:latin typeface="Arial" charset="0"/>
                <a:cs typeface="Arial" charset="0"/>
              </a:rPr>
              <a:t>Dobrze dopasowana maseczka gwarantuje skuteczną ochronę.</a:t>
            </a:r>
          </a:p>
        </p:txBody>
      </p:sp>
      <p:sp>
        <p:nvSpPr>
          <p:cNvPr id="419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143CA4-C3BE-4A99-94BD-82D604242E72}" type="slidenum">
              <a:rPr lang="pl-PL" altLang="pl-PL"/>
              <a:pPr/>
              <a:t>26</a:t>
            </a:fld>
            <a:endParaRPr lang="pl-PL" alt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02" y="3356992"/>
            <a:ext cx="4355976" cy="290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301588" y="188640"/>
            <a:ext cx="7931224" cy="1371600"/>
          </a:xfrm>
        </p:spPr>
        <p:txBody>
          <a:bodyPr/>
          <a:lstStyle/>
          <a:p>
            <a:pPr eaLnBrk="1" hangingPunct="1"/>
            <a:r>
              <a:rPr lang="pl-PL" altLang="pl-PL" b="1" dirty="0" smtClean="0">
                <a:solidFill>
                  <a:srgbClr val="CC0000"/>
                </a:solidFill>
                <a:cs typeface="Arial" charset="0"/>
              </a:rPr>
              <a:t>Zasady stosowania rękawic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37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wybrać właściwy rozmiar.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Podczas użytkowania, jeśli są rozdarte lub mocno zabrudzone należy wymienić, nawet podczas stosowania do tej samej osoby.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o zdjęciu wyrzuć </a:t>
            </a:r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odpowiedniego pojemnika.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Nigdy nie należy myć ani ponownie używać rękawiczek jednorazowych.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Zdezynfekować ręce przed założeniem nowych rękawic.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8F018D-826C-4AFA-AC03-15996C506ED9}" type="slidenum">
              <a:rPr lang="pl-PL" altLang="pl-PL"/>
              <a:pPr/>
              <a:t>27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332263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en-US" sz="2400" b="1" dirty="0"/>
              <a:t>Zasady uniwersalne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87" y="1957378"/>
            <a:ext cx="3240088" cy="4525963"/>
          </a:xfrm>
        </p:spPr>
        <p:txBody>
          <a:bodyPr/>
          <a:lstStyle/>
          <a:p>
            <a:pPr eaLnBrk="1" hangingPunct="1"/>
            <a:r>
              <a:rPr lang="pl-PL" altLang="en-US" dirty="0" smtClean="0"/>
              <a:t>Aseptyczne zdejmowanie rękawiczek</a:t>
            </a:r>
          </a:p>
        </p:txBody>
      </p:sp>
      <p:pic>
        <p:nvPicPr>
          <p:cNvPr id="33796" name="Picture 5" descr="Correct removal of gloves - single use glo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150" y="524662"/>
            <a:ext cx="5440265" cy="635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Prostokąt 1"/>
          <p:cNvSpPr>
            <a:spLocks noChangeArrowheads="1"/>
          </p:cNvSpPr>
          <p:nvPr/>
        </p:nvSpPr>
        <p:spPr bwMode="auto">
          <a:xfrm rot="-5400000">
            <a:off x="6823103" y="4035417"/>
            <a:ext cx="3868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pl-PL" dirty="0"/>
              <a:t>© Commonwealth of Australia 2014.</a:t>
            </a:r>
          </a:p>
        </p:txBody>
      </p:sp>
      <p:sp>
        <p:nvSpPr>
          <p:cNvPr id="3379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74F93B-088F-40C7-8708-565957ACA18C}" type="slidenum">
              <a:rPr lang="pl-PL" altLang="pl-PL"/>
              <a:pPr/>
              <a:t>28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184337" y="332656"/>
            <a:ext cx="57912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dirty="0" smtClean="0">
                <a:solidFill>
                  <a:srgbClr val="CC0000"/>
                </a:solidFill>
                <a:latin typeface="Arial Black" panose="020B0A04020102020204" pitchFamily="34" charset="0"/>
                <a:cs typeface="Arial" charset="0"/>
              </a:rPr>
              <a:t>Kolejność postępowania przy zdejmowaniu rękawic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2060575"/>
            <a:ext cx="4897437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0" dirty="0" smtClean="0">
                <a:cs typeface="Arial" panose="020B0604020202020204" pitchFamily="34" charset="0"/>
              </a:rPr>
              <a:t>Chwyć </a:t>
            </a:r>
            <a:r>
              <a:rPr lang="pl-PL" b="0" dirty="0">
                <a:cs typeface="Arial" panose="020B0604020202020204" pitchFamily="34" charset="0"/>
              </a:rPr>
              <a:t>rękawice za jej zewnętrzną powierzchnię dłoniową i zsuń, </a:t>
            </a:r>
            <a:r>
              <a:rPr lang="pl-PL" b="0" dirty="0" smtClean="0">
                <a:cs typeface="Arial" panose="020B0604020202020204" pitchFamily="34" charset="0"/>
              </a:rPr>
              <a:t/>
            </a:r>
            <a:br>
              <a:rPr lang="pl-PL" b="0" dirty="0" smtClean="0">
                <a:cs typeface="Arial" panose="020B0604020202020204" pitchFamily="34" charset="0"/>
              </a:rPr>
            </a:br>
            <a:r>
              <a:rPr lang="pl-PL" b="0" dirty="0" smtClean="0">
                <a:cs typeface="Arial" panose="020B0604020202020204" pitchFamily="34" charset="0"/>
              </a:rPr>
              <a:t>wywijając  wewnętrzną </a:t>
            </a:r>
            <a:r>
              <a:rPr lang="pl-PL" b="0" dirty="0">
                <a:cs typeface="Arial" panose="020B0604020202020204" pitchFamily="34" charset="0"/>
              </a:rPr>
              <a:t>powierzchnią na zewnątrz</a:t>
            </a:r>
            <a:r>
              <a:rPr lang="pl-PL" b="0" dirty="0" smtClean="0">
                <a:cs typeface="Arial" panose="020B0604020202020204" pitchFamily="34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b="0" dirty="0" smtClean="0"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0" dirty="0" smtClean="0">
                <a:cs typeface="Arial" panose="020B0604020202020204" pitchFamily="34" charset="0"/>
              </a:rPr>
              <a:t>Nie </a:t>
            </a:r>
            <a:r>
              <a:rPr lang="pl-PL" b="0" dirty="0">
                <a:cs typeface="Arial" panose="020B0604020202020204" pitchFamily="34" charset="0"/>
              </a:rPr>
              <a:t>puszczaj jej</a:t>
            </a:r>
            <a:r>
              <a:rPr lang="pl-PL" b="0" dirty="0" smtClean="0">
                <a:cs typeface="Arial" panose="020B0604020202020204" pitchFamily="34" charset="0"/>
              </a:rPr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2094016"/>
            <a:ext cx="30956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61E1C-55A9-45C8-8B02-AF5AAAC4826E}" type="slidenum">
              <a:rPr lang="pl-PL" altLang="pl-PL"/>
              <a:pPr/>
              <a:t>29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63272" cy="615598"/>
          </a:xfrm>
        </p:spPr>
        <p:txBody>
          <a:bodyPr>
            <a:normAutofit/>
          </a:bodyPr>
          <a:lstStyle/>
          <a:p>
            <a:r>
              <a:rPr lang="pl-PL" sz="2400" dirty="0" err="1" smtClean="0"/>
              <a:t>Koronawirusy</a:t>
            </a:r>
            <a:r>
              <a:rPr lang="pl-PL" sz="2400" dirty="0" smtClean="0"/>
              <a:t> - charakterystyka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3384376" cy="5256584"/>
          </a:xfrm>
        </p:spPr>
        <p:txBody>
          <a:bodyPr>
            <a:normAutofit fontScale="47500" lnSpcReduction="20000"/>
          </a:bodyPr>
          <a:lstStyle/>
          <a:p>
            <a:r>
              <a:rPr lang="pl-PL" b="0" dirty="0">
                <a:solidFill>
                  <a:srgbClr val="CC0000"/>
                </a:solidFill>
              </a:rPr>
              <a:t>Rząd: </a:t>
            </a:r>
            <a:r>
              <a:rPr lang="pl-PL" b="0" dirty="0" err="1"/>
              <a:t>Nidovirales</a:t>
            </a:r>
            <a:endParaRPr lang="pl-PL" b="0" dirty="0"/>
          </a:p>
          <a:p>
            <a:r>
              <a:rPr lang="pl-PL" b="0" dirty="0">
                <a:solidFill>
                  <a:srgbClr val="CC0000"/>
                </a:solidFill>
              </a:rPr>
              <a:t>Rodzina: </a:t>
            </a:r>
            <a:r>
              <a:rPr lang="pl-PL" b="0" dirty="0" err="1"/>
              <a:t>Coronaviridae</a:t>
            </a:r>
            <a:endParaRPr lang="pl-PL" b="0" dirty="0"/>
          </a:p>
          <a:p>
            <a:r>
              <a:rPr lang="pl-PL" b="0" dirty="0">
                <a:solidFill>
                  <a:srgbClr val="CC0000"/>
                </a:solidFill>
              </a:rPr>
              <a:t>Podrodzina: </a:t>
            </a:r>
            <a:r>
              <a:rPr lang="pl-PL" b="0" dirty="0" err="1"/>
              <a:t>Coronavirinae</a:t>
            </a:r>
            <a:endParaRPr lang="pl-PL" b="0" dirty="0"/>
          </a:p>
          <a:p>
            <a:r>
              <a:rPr lang="pl-PL" b="0" dirty="0">
                <a:solidFill>
                  <a:srgbClr val="CC0000"/>
                </a:solidFill>
              </a:rPr>
              <a:t>Rodzaj: </a:t>
            </a:r>
            <a:r>
              <a:rPr lang="pl-PL" dirty="0" err="1">
                <a:solidFill>
                  <a:srgbClr val="CC0000"/>
                </a:solidFill>
              </a:rPr>
              <a:t>Alfacoronavirus</a:t>
            </a:r>
            <a:endParaRPr lang="pl-PL" dirty="0">
              <a:solidFill>
                <a:srgbClr val="CC0000"/>
              </a:solidFill>
            </a:endParaRPr>
          </a:p>
          <a:p>
            <a:r>
              <a:rPr lang="pl-PL" b="0" dirty="0"/>
              <a:t> </a:t>
            </a:r>
            <a:r>
              <a:rPr lang="pl-PL" b="0" dirty="0">
                <a:solidFill>
                  <a:srgbClr val="CC0000"/>
                </a:solidFill>
              </a:rPr>
              <a:t>Gatunek: </a:t>
            </a:r>
            <a:r>
              <a:rPr lang="pl-PL" dirty="0"/>
              <a:t>HCoV-NL63</a:t>
            </a:r>
            <a:r>
              <a:rPr lang="pl-PL" b="0" dirty="0"/>
              <a:t>; </a:t>
            </a:r>
            <a:r>
              <a:rPr lang="pl-PL" dirty="0"/>
              <a:t>HCoV-229E</a:t>
            </a:r>
            <a:r>
              <a:rPr lang="pl-PL" b="0" dirty="0"/>
              <a:t>; </a:t>
            </a:r>
            <a:r>
              <a:rPr lang="pl-PL" b="0" dirty="0" smtClean="0"/>
              <a:t>HKU2; HKU8</a:t>
            </a:r>
            <a:r>
              <a:rPr lang="pl-PL" b="0" dirty="0"/>
              <a:t>; TGEV; FIPV, PEDV;</a:t>
            </a:r>
          </a:p>
          <a:p>
            <a:r>
              <a:rPr lang="pl-PL" b="0" dirty="0">
                <a:solidFill>
                  <a:srgbClr val="CC0000"/>
                </a:solidFill>
              </a:rPr>
              <a:t>Rodzaj: </a:t>
            </a:r>
            <a:r>
              <a:rPr lang="pl-PL" dirty="0" err="1">
                <a:solidFill>
                  <a:srgbClr val="CC0000"/>
                </a:solidFill>
              </a:rPr>
              <a:t>Betacoronavirus</a:t>
            </a:r>
            <a:endParaRPr lang="pl-PL" dirty="0">
              <a:solidFill>
                <a:srgbClr val="CC0000"/>
              </a:solidFill>
            </a:endParaRPr>
          </a:p>
          <a:p>
            <a:r>
              <a:rPr lang="pl-PL" b="0" dirty="0">
                <a:solidFill>
                  <a:srgbClr val="CC0000"/>
                </a:solidFill>
              </a:rPr>
              <a:t>Linia </a:t>
            </a:r>
            <a:r>
              <a:rPr lang="pl-PL" b="0" dirty="0" smtClean="0">
                <a:solidFill>
                  <a:srgbClr val="CC0000"/>
                </a:solidFill>
              </a:rPr>
              <a:t>A </a:t>
            </a:r>
            <a:r>
              <a:rPr lang="pl-PL" b="0" dirty="0">
                <a:solidFill>
                  <a:srgbClr val="CC0000"/>
                </a:solidFill>
              </a:rPr>
              <a:t>Gatunek: </a:t>
            </a:r>
            <a:r>
              <a:rPr lang="pl-PL" dirty="0"/>
              <a:t>HCoV-OC43</a:t>
            </a:r>
            <a:r>
              <a:rPr lang="pl-PL" b="0" dirty="0"/>
              <a:t>; </a:t>
            </a:r>
            <a:r>
              <a:rPr lang="pl-PL" dirty="0"/>
              <a:t>HCoV-HKU1</a:t>
            </a:r>
            <a:r>
              <a:rPr lang="pl-PL" b="0" dirty="0"/>
              <a:t>; MHV;</a:t>
            </a:r>
          </a:p>
          <a:p>
            <a:r>
              <a:rPr lang="pl-PL" b="0" dirty="0">
                <a:solidFill>
                  <a:srgbClr val="CC0000"/>
                </a:solidFill>
              </a:rPr>
              <a:t>Linia </a:t>
            </a:r>
            <a:r>
              <a:rPr lang="pl-PL" b="0" dirty="0" smtClean="0">
                <a:solidFill>
                  <a:srgbClr val="CC0000"/>
                </a:solidFill>
              </a:rPr>
              <a:t>B Gatunek</a:t>
            </a:r>
            <a:r>
              <a:rPr lang="pl-PL" b="0" dirty="0">
                <a:solidFill>
                  <a:srgbClr val="CC0000"/>
                </a:solidFill>
              </a:rPr>
              <a:t>: </a:t>
            </a:r>
            <a:r>
              <a:rPr lang="pl-PL" dirty="0" err="1"/>
              <a:t>HCoV</a:t>
            </a:r>
            <a:r>
              <a:rPr lang="pl-PL" dirty="0"/>
              <a:t>-SARS</a:t>
            </a:r>
            <a:r>
              <a:rPr lang="pl-PL" b="0" dirty="0"/>
              <a:t>;</a:t>
            </a:r>
          </a:p>
          <a:p>
            <a:r>
              <a:rPr lang="pl-PL" b="0" dirty="0">
                <a:solidFill>
                  <a:srgbClr val="CC0000"/>
                </a:solidFill>
              </a:rPr>
              <a:t>Linia </a:t>
            </a:r>
            <a:r>
              <a:rPr lang="pl-PL" b="0" dirty="0" smtClean="0">
                <a:solidFill>
                  <a:srgbClr val="CC0000"/>
                </a:solidFill>
              </a:rPr>
              <a:t>C Gatunek</a:t>
            </a:r>
            <a:r>
              <a:rPr lang="pl-PL" b="0" dirty="0">
                <a:solidFill>
                  <a:srgbClr val="CC0000"/>
                </a:solidFill>
              </a:rPr>
              <a:t>: </a:t>
            </a:r>
            <a:r>
              <a:rPr lang="pl-PL" dirty="0" err="1"/>
              <a:t>HCoV</a:t>
            </a:r>
            <a:r>
              <a:rPr lang="pl-PL" dirty="0"/>
              <a:t>- MERS</a:t>
            </a:r>
            <a:r>
              <a:rPr lang="pl-PL" b="0" dirty="0"/>
              <a:t>; HKU4; HKU5;</a:t>
            </a:r>
          </a:p>
          <a:p>
            <a:r>
              <a:rPr lang="pl-PL" b="0" dirty="0">
                <a:solidFill>
                  <a:srgbClr val="CC0000"/>
                </a:solidFill>
              </a:rPr>
              <a:t>Linia </a:t>
            </a:r>
            <a:r>
              <a:rPr lang="pl-PL" b="0" dirty="0" smtClean="0">
                <a:solidFill>
                  <a:srgbClr val="CC0000"/>
                </a:solidFill>
              </a:rPr>
              <a:t>D </a:t>
            </a:r>
            <a:r>
              <a:rPr lang="pl-PL" b="0" dirty="0">
                <a:solidFill>
                  <a:srgbClr val="CC0000"/>
                </a:solidFill>
              </a:rPr>
              <a:t>Gatunek: </a:t>
            </a:r>
            <a:r>
              <a:rPr lang="pl-PL" b="0" dirty="0"/>
              <a:t>HKU9;</a:t>
            </a:r>
          </a:p>
          <a:p>
            <a:r>
              <a:rPr lang="pl-PL" b="0" dirty="0">
                <a:solidFill>
                  <a:srgbClr val="CC0000"/>
                </a:solidFill>
              </a:rPr>
              <a:t>Rodzaj: </a:t>
            </a:r>
            <a:r>
              <a:rPr lang="pl-PL" dirty="0" err="1">
                <a:solidFill>
                  <a:srgbClr val="CC0000"/>
                </a:solidFill>
              </a:rPr>
              <a:t>Deltacoronavirus</a:t>
            </a:r>
            <a:endParaRPr lang="pl-PL" dirty="0">
              <a:solidFill>
                <a:srgbClr val="CC0000"/>
              </a:solidFill>
            </a:endParaRPr>
          </a:p>
          <a:p>
            <a:r>
              <a:rPr lang="pl-PL" b="0" dirty="0">
                <a:solidFill>
                  <a:srgbClr val="CC0000"/>
                </a:solidFill>
              </a:rPr>
              <a:t> Gatunek: </a:t>
            </a:r>
            <a:r>
              <a:rPr lang="pl-PL" b="0" dirty="0"/>
              <a:t>HKU11, HKU12, HKU13;</a:t>
            </a:r>
          </a:p>
          <a:p>
            <a:r>
              <a:rPr lang="pl-PL" b="0" dirty="0">
                <a:solidFill>
                  <a:srgbClr val="CC0000"/>
                </a:solidFill>
              </a:rPr>
              <a:t>Rodzaj: </a:t>
            </a:r>
            <a:r>
              <a:rPr lang="pl-PL" dirty="0" err="1">
                <a:solidFill>
                  <a:srgbClr val="CC0000"/>
                </a:solidFill>
              </a:rPr>
              <a:t>Gammacoronavirus</a:t>
            </a:r>
            <a:endParaRPr lang="pl-PL" dirty="0">
              <a:solidFill>
                <a:srgbClr val="CC0000"/>
              </a:solidFill>
            </a:endParaRPr>
          </a:p>
          <a:p>
            <a:r>
              <a:rPr lang="pl-PL" b="0" dirty="0"/>
              <a:t> </a:t>
            </a:r>
            <a:r>
              <a:rPr lang="pl-PL" b="0" dirty="0">
                <a:solidFill>
                  <a:srgbClr val="CC0000"/>
                </a:solidFill>
              </a:rPr>
              <a:t>Gatunek: </a:t>
            </a:r>
            <a:r>
              <a:rPr lang="pl-PL" b="0" dirty="0"/>
              <a:t>IBV; </a:t>
            </a:r>
            <a:r>
              <a:rPr lang="pl-PL" b="0" dirty="0" err="1" smtClean="0"/>
              <a:t>TuCoV</a:t>
            </a:r>
            <a:endParaRPr lang="pl-PL" b="0" dirty="0" smtClean="0"/>
          </a:p>
          <a:p>
            <a:endParaRPr lang="pl-PL" b="0" dirty="0"/>
          </a:p>
          <a:p>
            <a:r>
              <a:rPr lang="pl-PL" b="0" dirty="0"/>
              <a:t>Rys. 1. Systematyka </a:t>
            </a:r>
            <a:r>
              <a:rPr lang="pl-PL" b="0" dirty="0" err="1" smtClean="0"/>
              <a:t>koronawirusów</a:t>
            </a:r>
            <a:endParaRPr lang="pl-PL" b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714744" y="1214422"/>
            <a:ext cx="4962852" cy="4857784"/>
          </a:xfrm>
        </p:spPr>
        <p:txBody>
          <a:bodyPr>
            <a:normAutofit fontScale="47500" lnSpcReduction="20000"/>
          </a:bodyPr>
          <a:lstStyle/>
          <a:p>
            <a:r>
              <a:rPr lang="pl-PL" sz="3400" dirty="0" err="1">
                <a:solidFill>
                  <a:srgbClr val="CC0000"/>
                </a:solidFill>
              </a:rPr>
              <a:t>Koronawirusy</a:t>
            </a:r>
            <a:r>
              <a:rPr lang="pl-PL" sz="3400" dirty="0"/>
              <a:t> </a:t>
            </a:r>
            <a:r>
              <a:rPr lang="pl-PL" sz="3400" b="0" dirty="0" smtClean="0"/>
              <a:t>to liczna grupa </a:t>
            </a:r>
            <a:r>
              <a:rPr lang="pl-PL" sz="3400" b="0" dirty="0"/>
              <a:t>wirusów zdolnych do </a:t>
            </a:r>
            <a:r>
              <a:rPr lang="pl-PL" sz="3400" b="0" dirty="0" smtClean="0"/>
              <a:t>zakażania ludzi i zwierząt.</a:t>
            </a:r>
          </a:p>
          <a:p>
            <a:r>
              <a:rPr lang="pl-PL" sz="3400" b="0" dirty="0" smtClean="0"/>
              <a:t>Najwięcej gatunków </a:t>
            </a:r>
            <a:r>
              <a:rPr lang="pl-PL" sz="3400" b="0" dirty="0" err="1"/>
              <a:t>koronawirusów</a:t>
            </a:r>
            <a:r>
              <a:rPr lang="pl-PL" sz="3400" b="0" dirty="0"/>
              <a:t> wywołujących zachorowania opisano </a:t>
            </a:r>
            <a:r>
              <a:rPr lang="pl-PL" sz="3400" b="0" dirty="0" smtClean="0"/>
              <a:t>dla człowieka </a:t>
            </a:r>
            <a:r>
              <a:rPr lang="pl-PL" sz="3400" dirty="0"/>
              <a:t>(</a:t>
            </a:r>
            <a:r>
              <a:rPr lang="pl-PL" sz="3400" dirty="0" smtClean="0"/>
              <a:t>6)</a:t>
            </a:r>
            <a:r>
              <a:rPr lang="pl-PL" sz="3400" b="0" dirty="0" smtClean="0"/>
              <a:t>, </a:t>
            </a:r>
            <a:r>
              <a:rPr lang="pl-PL" sz="3400" b="0" dirty="0"/>
              <a:t>świni </a:t>
            </a:r>
            <a:r>
              <a:rPr lang="pl-PL" sz="3400" dirty="0"/>
              <a:t>(5) </a:t>
            </a:r>
            <a:r>
              <a:rPr lang="pl-PL" sz="3400" b="0" dirty="0" smtClean="0"/>
              <a:t>oraz nietoperzy </a:t>
            </a:r>
            <a:r>
              <a:rPr lang="pl-PL" sz="3400" b="0" dirty="0"/>
              <a:t>(różne gatunki). </a:t>
            </a:r>
            <a:endParaRPr lang="pl-PL" sz="3400" b="0" dirty="0" smtClean="0"/>
          </a:p>
          <a:p>
            <a:r>
              <a:rPr lang="pl-PL" sz="3400" b="0" dirty="0" smtClean="0"/>
              <a:t>Wyróżniono 4 rodzaje </a:t>
            </a:r>
            <a:r>
              <a:rPr lang="pl-PL" sz="3400" b="0" dirty="0" err="1" smtClean="0"/>
              <a:t>koronawirusów</a:t>
            </a:r>
            <a:r>
              <a:rPr lang="pl-PL" sz="3400" b="0" dirty="0" smtClean="0"/>
              <a:t>: </a:t>
            </a:r>
          </a:p>
          <a:p>
            <a:r>
              <a:rPr lang="pl-PL" sz="3400" b="0" dirty="0" smtClean="0"/>
              <a:t>Alfa-, Beta-, Gamma- </a:t>
            </a:r>
            <a:r>
              <a:rPr lang="pl-PL" sz="3400" b="0" dirty="0"/>
              <a:t>oraz </a:t>
            </a:r>
            <a:r>
              <a:rPr lang="pl-PL" sz="3400" b="0" dirty="0" err="1" smtClean="0"/>
              <a:t>Deltakoronawirusy</a:t>
            </a:r>
            <a:r>
              <a:rPr lang="pl-PL" sz="3400" b="0" dirty="0" smtClean="0"/>
              <a:t>.</a:t>
            </a:r>
          </a:p>
          <a:p>
            <a:r>
              <a:rPr lang="pl-PL" sz="3400" b="0" dirty="0" smtClean="0"/>
              <a:t>W </a:t>
            </a:r>
            <a:r>
              <a:rPr lang="pl-PL" sz="3400" b="0" dirty="0"/>
              <a:t>obrębie poszczególnych rodzajów (</a:t>
            </a:r>
            <a:r>
              <a:rPr lang="pl-PL" sz="3400" b="0" dirty="0" smtClean="0"/>
              <a:t>wyodrębnionych </a:t>
            </a:r>
            <a:r>
              <a:rPr lang="pl-PL" sz="3400" b="0" dirty="0"/>
              <a:t>na </a:t>
            </a:r>
            <a:r>
              <a:rPr lang="pl-PL" sz="3400" b="0" dirty="0" smtClean="0"/>
              <a:t>podstawie różnic </a:t>
            </a:r>
            <a:r>
              <a:rPr lang="pl-PL" sz="3400" b="0" dirty="0"/>
              <a:t>genetycznych oraz zdolności </a:t>
            </a:r>
            <a:r>
              <a:rPr lang="pl-PL" sz="3400" b="0" dirty="0" smtClean="0"/>
              <a:t>wykorzystywania receptorów komórkowych), </a:t>
            </a:r>
            <a:r>
              <a:rPr lang="pl-PL" sz="3400" b="0" dirty="0"/>
              <a:t>wyróżniono jeszcze podgrupy </a:t>
            </a:r>
            <a:endParaRPr lang="pl-PL" sz="3400" b="0" dirty="0" smtClean="0"/>
          </a:p>
          <a:p>
            <a:r>
              <a:rPr lang="pl-PL" sz="3400" b="0" dirty="0" smtClean="0"/>
              <a:t>np</a:t>
            </a:r>
            <a:r>
              <a:rPr lang="pl-PL" sz="3400" b="0" dirty="0"/>
              <a:t>. w obrębie </a:t>
            </a:r>
            <a:r>
              <a:rPr lang="pl-PL" sz="3400" b="0" dirty="0" err="1"/>
              <a:t>betakoronawirusów</a:t>
            </a:r>
            <a:r>
              <a:rPr lang="pl-PL" sz="3400" b="0" dirty="0"/>
              <a:t> </a:t>
            </a:r>
            <a:r>
              <a:rPr lang="pl-PL" sz="3400" b="0" dirty="0" smtClean="0"/>
              <a:t>podgrupy </a:t>
            </a:r>
            <a:r>
              <a:rPr lang="pl-PL" sz="3400" b="0" dirty="0"/>
              <a:t>(linie) </a:t>
            </a:r>
            <a:r>
              <a:rPr lang="pl-PL" sz="3400" b="0" dirty="0" smtClean="0"/>
              <a:t/>
            </a:r>
            <a:br>
              <a:rPr lang="pl-PL" sz="3400" b="0" dirty="0" smtClean="0"/>
            </a:br>
            <a:r>
              <a:rPr lang="pl-PL" sz="3400" b="0" dirty="0" smtClean="0"/>
              <a:t>A</a:t>
            </a:r>
            <a:r>
              <a:rPr lang="pl-PL" sz="3400" b="0" dirty="0"/>
              <a:t>, B, C i D</a:t>
            </a:r>
            <a:r>
              <a:rPr lang="pl-PL" sz="3400" b="0" dirty="0" smtClean="0"/>
              <a:t>.</a:t>
            </a:r>
          </a:p>
          <a:p>
            <a:r>
              <a:rPr lang="pl-PL" sz="3400" b="0" dirty="0" err="1" smtClean="0"/>
              <a:t>Koronawirusy</a:t>
            </a:r>
            <a:r>
              <a:rPr lang="pl-PL" sz="3400" b="0" dirty="0" smtClean="0"/>
              <a:t> człowieka - </a:t>
            </a:r>
            <a:r>
              <a:rPr lang="pl-PL" sz="3400" dirty="0" err="1" smtClean="0"/>
              <a:t>HCoV</a:t>
            </a:r>
            <a:r>
              <a:rPr lang="pl-PL" sz="3400" b="0" dirty="0" smtClean="0"/>
              <a:t>  </a:t>
            </a:r>
            <a:r>
              <a:rPr lang="pl-PL" sz="3400" b="0" i="1" dirty="0" smtClean="0"/>
              <a:t>(</a:t>
            </a:r>
            <a:r>
              <a:rPr lang="pl-PL" sz="3400" i="1" dirty="0" err="1" smtClean="0"/>
              <a:t>H</a:t>
            </a:r>
            <a:r>
              <a:rPr lang="pl-PL" sz="3400" b="0" i="1" dirty="0" err="1" smtClean="0"/>
              <a:t>uman</a:t>
            </a:r>
            <a:r>
              <a:rPr lang="pl-PL" sz="3400" b="0" i="1" dirty="0" smtClean="0"/>
              <a:t> </a:t>
            </a:r>
            <a:r>
              <a:rPr lang="pl-PL" sz="3400" i="1" dirty="0" err="1" smtClean="0"/>
              <a:t>Co</a:t>
            </a:r>
            <a:r>
              <a:rPr lang="pl-PL" sz="3400" b="0" i="1" dirty="0" err="1" smtClean="0"/>
              <a:t>rona</a:t>
            </a:r>
            <a:r>
              <a:rPr lang="pl-PL" sz="3400" i="1" dirty="0" err="1" smtClean="0"/>
              <a:t>v</a:t>
            </a:r>
            <a:r>
              <a:rPr lang="pl-PL" sz="3400" b="0" i="1" dirty="0" err="1" smtClean="0"/>
              <a:t>irus</a:t>
            </a:r>
            <a:r>
              <a:rPr lang="pl-PL" sz="3400" b="0" i="1" dirty="0" smtClean="0"/>
              <a:t>) </a:t>
            </a:r>
            <a:r>
              <a:rPr lang="pl-PL" sz="3400" b="0" dirty="0" smtClean="0"/>
              <a:t>należą do grupy </a:t>
            </a:r>
            <a:r>
              <a:rPr lang="pl-PL" sz="3400" b="0" dirty="0" err="1" smtClean="0"/>
              <a:t>alfakoronawirusów</a:t>
            </a:r>
            <a:r>
              <a:rPr lang="pl-PL" sz="3400" b="0" dirty="0" smtClean="0"/>
              <a:t> oraz </a:t>
            </a:r>
            <a:r>
              <a:rPr lang="pl-PL" sz="3400" b="0" dirty="0" err="1" smtClean="0"/>
              <a:t>betakoronawirusów</a:t>
            </a:r>
            <a:r>
              <a:rPr lang="pl-PL" sz="3400" b="0" dirty="0" smtClean="0"/>
              <a:t>.</a:t>
            </a:r>
          </a:p>
          <a:p>
            <a:endParaRPr lang="pl-PL" sz="4000" dirty="0" smtClean="0"/>
          </a:p>
          <a:p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428596" y="6215082"/>
            <a:ext cx="82153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Abramczuk E. i in., </a:t>
            </a:r>
            <a:r>
              <a:rPr lang="pl-PL" sz="1100" i="1" dirty="0" err="1" smtClean="0"/>
              <a:t>Niepandemiczne</a:t>
            </a:r>
            <a:r>
              <a:rPr lang="pl-PL" sz="1100" i="1" dirty="0" smtClean="0"/>
              <a:t> </a:t>
            </a:r>
            <a:r>
              <a:rPr lang="pl-PL" sz="1100" i="1" dirty="0" err="1" smtClean="0"/>
              <a:t>Koronawirusy</a:t>
            </a:r>
            <a:r>
              <a:rPr lang="pl-PL" sz="1100" i="1" dirty="0" smtClean="0"/>
              <a:t> człowieka – charakterystyka i diagnostyka. Post. </a:t>
            </a:r>
            <a:r>
              <a:rPr lang="pl-PL" sz="1100" i="1" dirty="0" err="1" smtClean="0"/>
              <a:t>Mikrobiol</a:t>
            </a:r>
            <a:r>
              <a:rPr lang="pl-PL" sz="1100" i="1" dirty="0" smtClean="0"/>
              <a:t>. 2017, 56, 205-213;</a:t>
            </a:r>
          </a:p>
        </p:txBody>
      </p:sp>
    </p:spTree>
    <p:extLst>
      <p:ext uri="{BB962C8B-B14F-4D97-AF65-F5344CB8AC3E}">
        <p14:creationId xmlns:p14="http://schemas.microsoft.com/office/powerpoint/2010/main" val="28121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5051425" cy="338137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pl-PL" altLang="pl-PL" sz="2400" b="0" dirty="0" smtClean="0">
                <a:latin typeface="Arial" charset="0"/>
                <a:cs typeface="Arial" charset="0"/>
              </a:rPr>
              <a:t>Drugą dłoń wsuń do środka zdejmowanej rękawicy i zsuń </a:t>
            </a:r>
            <a:br>
              <a:rPr lang="pl-PL" altLang="pl-PL" sz="2400" b="0" dirty="0" smtClean="0">
                <a:latin typeface="Arial" charset="0"/>
                <a:cs typeface="Arial" charset="0"/>
              </a:rPr>
            </a:br>
            <a:r>
              <a:rPr lang="pl-PL" altLang="pl-PL" sz="2400" b="0" dirty="0" smtClean="0">
                <a:latin typeface="Arial" charset="0"/>
                <a:cs typeface="Arial" charset="0"/>
              </a:rPr>
              <a:t>poprzez zrolowanie i wywinięcie na zewnątrz, jednocześnie nasuwając ją na trzymaną pierwszą rękawicę;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908720"/>
            <a:ext cx="30495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7CC2A-EB25-4E7C-989D-FF66B52C746E}" type="slidenum">
              <a:rPr lang="pl-PL" altLang="pl-PL"/>
              <a:pPr/>
              <a:t>30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zawartości 2"/>
          <p:cNvSpPr>
            <a:spLocks noGrp="1"/>
          </p:cNvSpPr>
          <p:nvPr>
            <p:ph idx="1"/>
          </p:nvPr>
        </p:nvSpPr>
        <p:spPr>
          <a:xfrm>
            <a:off x="179388" y="404813"/>
            <a:ext cx="7632700" cy="4525962"/>
          </a:xfrm>
        </p:spPr>
        <p:txBody>
          <a:bodyPr/>
          <a:lstStyle/>
          <a:p>
            <a:pPr eaLnBrk="1" hangingPunct="1"/>
            <a:r>
              <a:rPr lang="pl-PL" altLang="pl-PL" b="0" dirty="0" smtClean="0">
                <a:latin typeface="Arial" charset="0"/>
                <a:cs typeface="Arial" charset="0"/>
              </a:rPr>
              <a:t>Tak wywinięte na zewnątrz i zrolowane rękawice umieścić w pojemniku na odpady niebezpieczne;</a:t>
            </a:r>
          </a:p>
          <a:p>
            <a:pPr eaLnBrk="1" hangingPunct="1"/>
            <a:endParaRPr lang="pl-PL" altLang="pl-PL" b="0" dirty="0" smtClean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pl-PL" altLang="pl-PL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Zdezynfekuj ręce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1916832"/>
            <a:ext cx="45021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9E0A46-5033-47A1-8404-BCCFB3052F74}" type="slidenum">
              <a:rPr lang="pl-PL" altLang="pl-PL"/>
              <a:pPr/>
              <a:t>31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374495" y="162716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z="4000" b="1" dirty="0" smtClean="0">
                <a:solidFill>
                  <a:srgbClr val="C00000"/>
                </a:solidFill>
                <a:cs typeface="Arial" charset="0"/>
              </a:rPr>
              <a:t>Uwaga </a:t>
            </a:r>
          </a:p>
        </p:txBody>
      </p:sp>
      <p:sp>
        <p:nvSpPr>
          <p:cNvPr id="61443" name="Symbol zastępczy zawartości 2"/>
          <p:cNvSpPr>
            <a:spLocks noGrp="1"/>
          </p:cNvSpPr>
          <p:nvPr>
            <p:ph idx="1"/>
          </p:nvPr>
        </p:nvSpPr>
        <p:spPr>
          <a:xfrm>
            <a:off x="199834" y="1512292"/>
            <a:ext cx="8469312" cy="53292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Rękawice chronią przed kontaktem z materiałem zakaźnym, </a:t>
            </a:r>
            <a:br>
              <a:rPr lang="pl-PL" alt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pl-PL" altLang="pl-PL" b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zanieczyszczone mogą stać się sposobem na rozprzestrzenienie zakażenia </a:t>
            </a:r>
            <a:r>
              <a:rPr lang="pl-PL" alt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na siebie, inne osoby lub powierzchnie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eaLnBrk="1" hangingPunct="1">
              <a:buNone/>
              <a:defRPr/>
            </a:pP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Nie wolno dotykać twarzy w zanieczyszczonych rękawicach . </a:t>
            </a:r>
          </a:p>
          <a:p>
            <a:pPr marL="274320" lvl="1" indent="0" eaLnBrk="1" hangingPunct="1">
              <a:buNone/>
              <a:defRPr/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eaLnBrk="1" hangingPunct="1">
              <a:buNone/>
              <a:defRPr/>
            </a:pPr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Powierzchnie takie jak przełączniki światła, klamki, drzwi, uchwyty od szafek mogą być skażone przez zabrudzone rękawice.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l-PL" altLang="pl-PL" dirty="0" smtClean="0"/>
          </a:p>
        </p:txBody>
      </p:sp>
      <p:sp>
        <p:nvSpPr>
          <p:cNvPr id="3994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EC0BC8-688F-4132-AB7D-BD676631C41C}" type="slidenum">
              <a:rPr lang="pl-PL" altLang="pl-PL"/>
              <a:pPr/>
              <a:t>32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60648"/>
            <a:ext cx="8208912" cy="5928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CC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województwo </a:t>
            </a:r>
            <a:r>
              <a:rPr lang="pl-PL" sz="2400" b="1" dirty="0" smtClean="0">
                <a:solidFill>
                  <a:srgbClr val="CC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podkarpackie – </a:t>
            </a:r>
            <a:br>
              <a:rPr lang="pl-PL" sz="2400" b="1" dirty="0" smtClean="0">
                <a:solidFill>
                  <a:srgbClr val="CC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CC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oddziałów zakaźnych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CC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Dębica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Zespół Opieki Zdrowotnej w Dębicy, Oddział Obserwacyjno-Zakaźny i Chorób Wątroby, Krakowska 91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Jarosław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Centrum Opieki Medycznej, Oddział Obserwacyjno-Zakaźny z Pododdziałem Hepatologicznym i Ośrodkiem Leczenia WZW, 3 Maja 70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Jasło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Szpital Specjalistyczny w Jaśle, Oddział Obserwacyjno-Zakaźny I WZW, Lwowska 22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Łańcut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Centrum Medyczne w Łańcucie Sp. Z O.O., Kliniczny Oddział Chorób Zakaźnych Z Pododdziałem Hepatologicznym, Ignacego Paderewskiego 5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Mielec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Szpital Specjalistyczny Im. Edmunda Biernackiego w Mielcu, Oddział Obserwacyjno-Zakaźny I Chorób Wątroby, Żeromskiego 22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Przemyśl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Wojewódzki Szpital Im. Św. Ojca Pio w Przemyślu, Oddział Obserwacyjno-Zakaźny, Rogozińskiego 30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Sanok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Samodzielny Publiczny Zespół Opieki Zdrowotnej w Sanoku, Oddział Obserwacyjno-Zakaźny, 800-Lecia 26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6264063"/>
            <a:ext cx="8496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https://gis.gov.pl/aktualnosci/komunikat-glownego-inspektora-sanitarnego-dla-profesjonalistow-medycznych/</a:t>
            </a:r>
          </a:p>
        </p:txBody>
      </p:sp>
    </p:spTree>
    <p:extLst>
      <p:ext uri="{BB962C8B-B14F-4D97-AF65-F5344CB8AC3E}">
        <p14:creationId xmlns:p14="http://schemas.microsoft.com/office/powerpoint/2010/main" val="6337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204864"/>
            <a:ext cx="6264696" cy="1731640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/>
              <a:t>DZIĘKUJĘ </a:t>
            </a:r>
            <a:br>
              <a:rPr lang="pl-PL" sz="6000" dirty="0" smtClean="0"/>
            </a:br>
            <a:r>
              <a:rPr lang="pl-PL" sz="6000" dirty="0" smtClean="0"/>
              <a:t>ZA UWAGĘ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86934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7772400" cy="581045"/>
          </a:xfrm>
        </p:spPr>
        <p:txBody>
          <a:bodyPr>
            <a:normAutofit/>
          </a:bodyPr>
          <a:lstStyle/>
          <a:p>
            <a:r>
              <a:rPr lang="pl-PL" sz="2400" dirty="0" err="1" smtClean="0"/>
              <a:t>Koronawirusy</a:t>
            </a:r>
            <a:r>
              <a:rPr lang="pl-PL" sz="2400" dirty="0" smtClean="0"/>
              <a:t>- Zakażenia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5720" y="928670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Koronawirusy</a:t>
            </a:r>
            <a:r>
              <a:rPr lang="pl-PL" dirty="0" smtClean="0"/>
              <a:t> wywołują </a:t>
            </a:r>
            <a:r>
              <a:rPr lang="pl-PL" b="1" dirty="0" smtClean="0"/>
              <a:t>zakażenia układu oddechowego i pokarmowego </a:t>
            </a:r>
            <a:r>
              <a:rPr lang="pl-PL" dirty="0" smtClean="0"/>
              <a:t>zarówno u ludzi jak i zwierząt.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CC0000"/>
                </a:solidFill>
              </a:rPr>
              <a:t>W wyniku mutacji </a:t>
            </a:r>
            <a:r>
              <a:rPr lang="pl-PL" b="1" dirty="0" err="1" smtClean="0">
                <a:solidFill>
                  <a:srgbClr val="CC0000"/>
                </a:solidFill>
              </a:rPr>
              <a:t>koronawirusy</a:t>
            </a:r>
            <a:r>
              <a:rPr lang="pl-PL" b="1" dirty="0" smtClean="0">
                <a:solidFill>
                  <a:srgbClr val="CC0000"/>
                </a:solidFill>
              </a:rPr>
              <a:t> atakujące zwierzęta mogą infekować ludzi. </a:t>
            </a:r>
          </a:p>
          <a:p>
            <a:endParaRPr lang="pl-PL" dirty="0" smtClean="0"/>
          </a:p>
          <a:p>
            <a:r>
              <a:rPr lang="pl-PL" dirty="0" smtClean="0"/>
              <a:t>W przypadku wirusa </a:t>
            </a:r>
            <a:r>
              <a:rPr lang="pl-PL" b="1" dirty="0" err="1" smtClean="0"/>
              <a:t>SARS</a:t>
            </a:r>
            <a:r>
              <a:rPr lang="pl-PL" dirty="0" err="1" smtClean="0"/>
              <a:t>-</a:t>
            </a:r>
            <a:r>
              <a:rPr lang="pl-PL" b="1" dirty="0" err="1" smtClean="0"/>
              <a:t>CoV</a:t>
            </a:r>
            <a:r>
              <a:rPr lang="pl-PL" dirty="0" smtClean="0"/>
              <a:t> (</a:t>
            </a:r>
            <a:r>
              <a:rPr lang="pl-PL" b="1" dirty="0" err="1" smtClean="0"/>
              <a:t>s</a:t>
            </a:r>
            <a:r>
              <a:rPr lang="pl-PL" dirty="0" err="1" smtClean="0"/>
              <a:t>evere</a:t>
            </a:r>
            <a:r>
              <a:rPr lang="pl-PL" dirty="0" smtClean="0"/>
              <a:t> </a:t>
            </a:r>
            <a:r>
              <a:rPr lang="pl-PL" b="1" dirty="0" err="1" smtClean="0"/>
              <a:t>a</a:t>
            </a:r>
            <a:r>
              <a:rPr lang="pl-PL" dirty="0" err="1" smtClean="0"/>
              <a:t>cute</a:t>
            </a:r>
            <a:r>
              <a:rPr lang="pl-PL" dirty="0" smtClean="0"/>
              <a:t> </a:t>
            </a:r>
            <a:r>
              <a:rPr lang="pl-PL" b="1" dirty="0" smtClean="0"/>
              <a:t>r</a:t>
            </a:r>
            <a:r>
              <a:rPr lang="pl-PL" dirty="0" smtClean="0"/>
              <a:t>espiratory </a:t>
            </a:r>
            <a:r>
              <a:rPr lang="pl-PL" b="1" dirty="0" err="1" smtClean="0"/>
              <a:t>s</a:t>
            </a:r>
            <a:r>
              <a:rPr lang="pl-PL" dirty="0" err="1" smtClean="0"/>
              <a:t>yndrome</a:t>
            </a:r>
            <a:r>
              <a:rPr lang="pl-PL" dirty="0" smtClean="0"/>
              <a:t> </a:t>
            </a:r>
            <a:r>
              <a:rPr lang="pl-PL" dirty="0" err="1" smtClean="0"/>
              <a:t>coronavirus</a:t>
            </a:r>
            <a:r>
              <a:rPr lang="pl-PL" dirty="0" smtClean="0"/>
              <a:t>) powodującego zespół ciężkiej niewydolności oddechowej początkowym rezerwuarem były nietoperze. Od nich zakażeniu uległy cywety palmowe, stanowiące przysmak chińskiej kuchni. W wyniku bliskiego kontaktu tych zwierząt z ludźmi wirus został przeniesiony na populację ludzką.</a:t>
            </a:r>
          </a:p>
          <a:p>
            <a:endParaRPr lang="pl-PL" dirty="0" smtClean="0"/>
          </a:p>
          <a:p>
            <a:r>
              <a:rPr lang="pl-PL" dirty="0" smtClean="0"/>
              <a:t>Podobnie było w przypadku wirusa </a:t>
            </a:r>
            <a:r>
              <a:rPr lang="pl-PL" b="1" dirty="0" err="1" smtClean="0"/>
              <a:t>MERS-CoV</a:t>
            </a:r>
            <a:r>
              <a:rPr lang="pl-PL" b="1" dirty="0" smtClean="0"/>
              <a:t> </a:t>
            </a:r>
            <a:r>
              <a:rPr lang="pl-PL" dirty="0" smtClean="0"/>
              <a:t>( </a:t>
            </a:r>
            <a:r>
              <a:rPr lang="pl-PL" b="1" dirty="0" err="1" smtClean="0"/>
              <a:t>m</a:t>
            </a:r>
            <a:r>
              <a:rPr lang="pl-PL" dirty="0" err="1" smtClean="0"/>
              <a:t>iddle</a:t>
            </a:r>
            <a:r>
              <a:rPr lang="pl-PL" dirty="0" smtClean="0"/>
              <a:t> </a:t>
            </a:r>
            <a:r>
              <a:rPr lang="pl-PL" b="1" dirty="0" smtClean="0"/>
              <a:t>e</a:t>
            </a:r>
            <a:r>
              <a:rPr lang="pl-PL" dirty="0" smtClean="0"/>
              <a:t>ast </a:t>
            </a:r>
            <a:r>
              <a:rPr lang="pl-PL" b="1" dirty="0" smtClean="0"/>
              <a:t>r</a:t>
            </a:r>
            <a:r>
              <a:rPr lang="pl-PL" dirty="0" smtClean="0"/>
              <a:t>espiratory </a:t>
            </a:r>
            <a:r>
              <a:rPr lang="pl-PL" b="1" dirty="0" smtClean="0"/>
              <a:t>s</a:t>
            </a:r>
            <a:r>
              <a:rPr lang="pl-PL" dirty="0" smtClean="0"/>
              <a:t>yndrom </a:t>
            </a:r>
            <a:r>
              <a:rPr lang="pl-PL" dirty="0" err="1" smtClean="0"/>
              <a:t>coronavirus</a:t>
            </a:r>
            <a:r>
              <a:rPr lang="pl-PL" dirty="0" smtClean="0"/>
              <a:t>), początkowo atakował wielbłądy. Dopiero później odnotowano zakażenia tym wirusem u ludzi.</a:t>
            </a:r>
          </a:p>
          <a:p>
            <a:endParaRPr lang="pl-PL" dirty="0" smtClean="0"/>
          </a:p>
          <a:p>
            <a:r>
              <a:rPr lang="pl-PL" dirty="0" smtClean="0"/>
              <a:t>Wirusy </a:t>
            </a:r>
            <a:r>
              <a:rPr lang="pl-PL" b="1" dirty="0" smtClean="0"/>
              <a:t>SARS i MERS </a:t>
            </a:r>
            <a:r>
              <a:rPr lang="pl-PL" dirty="0" smtClean="0"/>
              <a:t>wywołują u ludzi </a:t>
            </a:r>
            <a:r>
              <a:rPr lang="pl-PL" b="1" dirty="0" smtClean="0">
                <a:solidFill>
                  <a:srgbClr val="CC0000"/>
                </a:solidFill>
              </a:rPr>
              <a:t>epidemie</a:t>
            </a:r>
            <a:r>
              <a:rPr lang="pl-PL" dirty="0" smtClean="0"/>
              <a:t> i przebieg choroby w ich przypadku stanowi istotne </a:t>
            </a:r>
            <a:r>
              <a:rPr lang="pl-PL" b="1" dirty="0" smtClean="0"/>
              <a:t>zagrożenie dla zdrowia i życia ludzkiego</a:t>
            </a:r>
            <a:r>
              <a:rPr lang="pl-PL" dirty="0" smtClean="0"/>
              <a:t>. Natomiast pozostałe  ludzkie </a:t>
            </a:r>
            <a:r>
              <a:rPr lang="pl-PL" dirty="0" err="1" smtClean="0"/>
              <a:t>koronawirusy</a:t>
            </a:r>
            <a:r>
              <a:rPr lang="pl-PL" dirty="0" smtClean="0"/>
              <a:t> powodują łagodniejsze grypopodobne zakażenia.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28596" y="6215082"/>
            <a:ext cx="82153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Abramczuk E. i in., </a:t>
            </a:r>
            <a:r>
              <a:rPr lang="pl-PL" sz="1100" i="1" dirty="0" err="1" smtClean="0"/>
              <a:t>Niepandemiczne</a:t>
            </a:r>
            <a:r>
              <a:rPr lang="pl-PL" sz="1100" i="1" dirty="0" smtClean="0"/>
              <a:t> </a:t>
            </a:r>
            <a:r>
              <a:rPr lang="pl-PL" sz="1100" i="1" dirty="0" err="1" smtClean="0"/>
              <a:t>Koronawirusy</a:t>
            </a:r>
            <a:r>
              <a:rPr lang="pl-PL" sz="1100" i="1" dirty="0" smtClean="0"/>
              <a:t> człowieka – charakterystyka i diagnostyka. Post. </a:t>
            </a:r>
            <a:r>
              <a:rPr lang="pl-PL" sz="1100" i="1" dirty="0" err="1" smtClean="0"/>
              <a:t>Mikrobiol</a:t>
            </a:r>
            <a:r>
              <a:rPr lang="pl-PL" sz="1100" i="1" dirty="0" smtClean="0"/>
              <a:t>. 2017, 56, 205-213;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0034" y="428604"/>
            <a:ext cx="7772400" cy="65248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SARS-CoV-2 – nowy </a:t>
            </a:r>
            <a:r>
              <a:rPr lang="pl-PL" sz="2400" dirty="0" err="1" smtClean="0"/>
              <a:t>koronawirus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500034" y="1428736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Nowy szczep, który nie został wcześniej zidentyfikowany u ludzi.  Pierwsza nazwa jaką mu nadano – </a:t>
            </a:r>
            <a:r>
              <a:rPr lang="pl-PL" b="1" dirty="0" err="1" smtClean="0"/>
              <a:t>nCoV</a:t>
            </a:r>
            <a:r>
              <a:rPr lang="pl-PL" b="1" dirty="0" smtClean="0"/>
              <a:t> nowy </a:t>
            </a:r>
            <a:r>
              <a:rPr lang="pl-PL" b="1" dirty="0" err="1" smtClean="0"/>
              <a:t>koronawirus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71472" y="2285992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Międzynarodowy Komitet Taksonomii Wirusów </a:t>
            </a:r>
            <a:r>
              <a:rPr lang="pl-PL" b="1" dirty="0" smtClean="0"/>
              <a:t>(ICTV) </a:t>
            </a:r>
            <a:r>
              <a:rPr lang="pl-PL" dirty="0" smtClean="0"/>
              <a:t>ogłosił </a:t>
            </a:r>
            <a:r>
              <a:rPr lang="pl-PL" b="1" dirty="0" smtClean="0">
                <a:solidFill>
                  <a:srgbClr val="CC0000"/>
                </a:solidFill>
              </a:rPr>
              <a:t>„ciężki ostry zespół oddechowy </a:t>
            </a:r>
            <a:r>
              <a:rPr lang="pl-PL" b="1" dirty="0" err="1" smtClean="0">
                <a:solidFill>
                  <a:srgbClr val="CC0000"/>
                </a:solidFill>
              </a:rPr>
              <a:t>koronawirus</a:t>
            </a:r>
            <a:r>
              <a:rPr lang="pl-PL" b="1" dirty="0" smtClean="0">
                <a:solidFill>
                  <a:srgbClr val="CC0000"/>
                </a:solidFill>
              </a:rPr>
              <a:t> 2 (SARS-CoV-2)</a:t>
            </a:r>
            <a:r>
              <a:rPr lang="pl-PL" dirty="0" smtClean="0"/>
              <a:t>” jako nazwę nowego wirusa w dniu </a:t>
            </a:r>
            <a:r>
              <a:rPr lang="pl-PL" b="1" dirty="0" smtClean="0"/>
              <a:t>11 lutego 2020 r</a:t>
            </a:r>
            <a:r>
              <a:rPr lang="pl-PL" dirty="0" smtClean="0"/>
              <a:t>. </a:t>
            </a:r>
          </a:p>
          <a:p>
            <a:r>
              <a:rPr lang="pl-PL" dirty="0" smtClean="0"/>
              <a:t>Nazwę tę wybrano, ponieważ wirus jest genetycznie spokrewniony </a:t>
            </a:r>
          </a:p>
          <a:p>
            <a:r>
              <a:rPr lang="pl-PL" dirty="0" smtClean="0"/>
              <a:t>z </a:t>
            </a:r>
            <a:r>
              <a:rPr lang="pl-PL" dirty="0" err="1" smtClean="0"/>
              <a:t>koronawirusem</a:t>
            </a:r>
            <a:r>
              <a:rPr lang="pl-PL" dirty="0" smtClean="0"/>
              <a:t> odpowiedzialnym za wybuch SARS w 2003 r.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42910" y="3929066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Światowa Organizacja Zdrowia (WHO), zgodnie z wytycznymi opracowanymi wcześniej przez Światową Organizację Zdrowia Zwierząt (OIE) oraz Organizację Narodów Zjednoczonych ds. Wyżywienia i Rolnictwa (FAO)</a:t>
            </a:r>
          </a:p>
          <a:p>
            <a:r>
              <a:rPr lang="pl-PL" dirty="0" smtClean="0"/>
              <a:t> w dniu </a:t>
            </a:r>
            <a:r>
              <a:rPr lang="pl-PL" b="1" dirty="0" smtClean="0"/>
              <a:t>11 lutego 2020 r</a:t>
            </a:r>
            <a:r>
              <a:rPr lang="pl-PL" dirty="0" smtClean="0"/>
              <a:t>., ogłosiła „</a:t>
            </a:r>
            <a:r>
              <a:rPr lang="pl-PL" b="1" dirty="0" smtClean="0">
                <a:solidFill>
                  <a:srgbClr val="CC0000"/>
                </a:solidFill>
              </a:rPr>
              <a:t>COVID-19</a:t>
            </a:r>
            <a:r>
              <a:rPr lang="pl-PL" dirty="0" smtClean="0"/>
              <a:t>” – (</a:t>
            </a:r>
            <a:r>
              <a:rPr lang="pl-PL" b="1" dirty="0" err="1" smtClean="0"/>
              <a:t>Co</a:t>
            </a:r>
            <a:r>
              <a:rPr lang="pl-PL" dirty="0" err="1" smtClean="0"/>
              <a:t>rona</a:t>
            </a:r>
            <a:r>
              <a:rPr lang="pl-PL" b="1" dirty="0" err="1" smtClean="0"/>
              <a:t>vi</a:t>
            </a:r>
            <a:r>
              <a:rPr lang="pl-PL" dirty="0" err="1" smtClean="0"/>
              <a:t>rus</a:t>
            </a:r>
            <a:r>
              <a:rPr lang="pl-PL" dirty="0" smtClean="0"/>
              <a:t> </a:t>
            </a:r>
            <a:r>
              <a:rPr lang="pl-PL" b="1" dirty="0" err="1" smtClean="0"/>
              <a:t>d</a:t>
            </a:r>
            <a:r>
              <a:rPr lang="pl-PL" dirty="0" err="1" smtClean="0"/>
              <a:t>isease</a:t>
            </a:r>
            <a:r>
              <a:rPr lang="pl-PL" dirty="0" smtClean="0"/>
              <a:t>) jako nazwę  nowej choroby powodowanej przez SARS-CoV-2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14348" y="6072206"/>
            <a:ext cx="79296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https://www.who.int/emergencies/diseases/novel-coronavirus-2019/technical-guidance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7772400" cy="58104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Sars-Cov-2 początek epidemii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357158" y="128586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CC0000"/>
                </a:solidFill>
              </a:rPr>
              <a:t>31 grudnia 2019 r</a:t>
            </a:r>
            <a:r>
              <a:rPr lang="pl-PL" dirty="0" smtClean="0"/>
              <a:t>. Miejska Komisja Zdrowia Wuhan w </a:t>
            </a:r>
            <a:r>
              <a:rPr lang="pl-PL" b="1" dirty="0" smtClean="0">
                <a:solidFill>
                  <a:srgbClr val="CC0000"/>
                </a:solidFill>
              </a:rPr>
              <a:t>Wuhan City </a:t>
            </a:r>
            <a:r>
              <a:rPr lang="pl-PL" dirty="0" smtClean="0"/>
              <a:t>w prowincji Hubei w Chinach zgłosiła skupisko </a:t>
            </a:r>
            <a:r>
              <a:rPr lang="pl-PL" b="1" dirty="0" smtClean="0"/>
              <a:t>27 przypadków zapalenia płuc </a:t>
            </a:r>
            <a:r>
              <a:rPr lang="pl-PL" dirty="0" smtClean="0"/>
              <a:t>o nieznanej etiologii, w tym </a:t>
            </a:r>
            <a:r>
              <a:rPr lang="pl-PL" b="1" dirty="0" smtClean="0"/>
              <a:t>7 ciężkich.</a:t>
            </a:r>
            <a:r>
              <a:rPr lang="pl-PL" dirty="0" smtClean="0"/>
              <a:t> Wspólnym łącznikiem przypadków był rynek </a:t>
            </a:r>
            <a:r>
              <a:rPr lang="pl-PL" dirty="0" err="1" smtClean="0"/>
              <a:t>Huanan</a:t>
            </a:r>
            <a:r>
              <a:rPr lang="pl-PL" dirty="0" smtClean="0"/>
              <a:t> z owocami morza w Wuhan (sprzedający różne gatunki zwierząt).</a:t>
            </a:r>
          </a:p>
          <a:p>
            <a:endParaRPr lang="pl-PL" dirty="0" smtClean="0"/>
          </a:p>
          <a:p>
            <a:r>
              <a:rPr lang="pl-PL" dirty="0" smtClean="0"/>
              <a:t>Rynek został zamknięty </a:t>
            </a:r>
            <a:r>
              <a:rPr lang="pl-PL" b="1" dirty="0" smtClean="0"/>
              <a:t>1 stycznia 2020 r. </a:t>
            </a:r>
            <a:r>
              <a:rPr lang="pl-PL" dirty="0" smtClean="0"/>
              <a:t>Według Miejskiej Komisji Zdrowia Wuhan próbki z rynku wykazały </a:t>
            </a:r>
            <a:r>
              <a:rPr lang="pl-PL" b="1" dirty="0" smtClean="0">
                <a:solidFill>
                  <a:srgbClr val="CC0000"/>
                </a:solidFill>
              </a:rPr>
              <a:t>pozytywny wynik testu na nowy </a:t>
            </a:r>
            <a:r>
              <a:rPr lang="pl-PL" b="1" dirty="0" err="1" smtClean="0">
                <a:solidFill>
                  <a:srgbClr val="CC0000"/>
                </a:solidFill>
              </a:rPr>
              <a:t>koronawirus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Przypadki wykazały objawy, takie jak gorączka, suchy kaszel, duszność i wyniki radiologiczne obustronnych nacieków płucnych.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28596" y="435769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9 stycznia 2020 r. </a:t>
            </a:r>
            <a:r>
              <a:rPr lang="pl-PL" dirty="0" smtClean="0"/>
              <a:t>Chiny poinformowały, że wykryto nowy typ </a:t>
            </a:r>
            <a:r>
              <a:rPr lang="pl-PL" dirty="0" err="1" smtClean="0"/>
              <a:t>koronawirusa</a:t>
            </a:r>
            <a:r>
              <a:rPr lang="pl-PL" dirty="0" smtClean="0"/>
              <a:t> (SARS-CoV-2) jako czynnik sprawczy w 15 z 59 przypadków zapalenia płuc </a:t>
            </a:r>
            <a:br>
              <a:rPr lang="pl-PL" dirty="0" smtClean="0"/>
            </a:br>
            <a:r>
              <a:rPr lang="pl-PL" dirty="0" smtClean="0"/>
              <a:t>w Wuhan.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55576" y="5761888"/>
            <a:ext cx="7858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http://wjw.wuhan.gov.cn/front/web/showDetail/2019123108989</a:t>
            </a:r>
            <a:endParaRPr lang="pl-PL" sz="1200" dirty="0"/>
          </a:p>
        </p:txBody>
      </p:sp>
      <p:sp>
        <p:nvSpPr>
          <p:cNvPr id="8" name="Prostokąt 7"/>
          <p:cNvSpPr/>
          <p:nvPr/>
        </p:nvSpPr>
        <p:spPr>
          <a:xfrm>
            <a:off x="755576" y="6038886"/>
            <a:ext cx="7715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https://www.ecdc.europa.eu/en/publications-data/risk-assessment-outbrea… 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7772400" cy="571504"/>
          </a:xfrm>
        </p:spPr>
        <p:txBody>
          <a:bodyPr/>
          <a:lstStyle/>
          <a:p>
            <a:r>
              <a:rPr lang="pl-PL" sz="2400" dirty="0" smtClean="0"/>
              <a:t>Sars-Cov-2 początek epidemii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2464" y="1015760"/>
            <a:ext cx="77153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 </a:t>
            </a:r>
            <a:r>
              <a:rPr lang="pl-PL" sz="1600" b="1" dirty="0" smtClean="0"/>
              <a:t>10 stycznia 2020 r. </a:t>
            </a:r>
            <a:r>
              <a:rPr lang="pl-PL" sz="1600" dirty="0" smtClean="0"/>
              <a:t>Pierwsza nowa sekwencja genomu </a:t>
            </a:r>
            <a:r>
              <a:rPr lang="pl-PL" sz="1600" dirty="0" err="1" smtClean="0"/>
              <a:t>koronawirusa</a:t>
            </a:r>
            <a:r>
              <a:rPr lang="pl-PL" sz="1600" dirty="0" smtClean="0"/>
              <a:t> została publicznie dostępna. Sekwencja została zdeponowana w bazie danych </a:t>
            </a:r>
            <a:r>
              <a:rPr lang="pl-PL" sz="1600" dirty="0" err="1" smtClean="0"/>
              <a:t>GenBank</a:t>
            </a:r>
            <a:r>
              <a:rPr lang="pl-PL" sz="1600" dirty="0" smtClean="0"/>
              <a:t> i została przesłana do Global </a:t>
            </a:r>
            <a:r>
              <a:rPr lang="pl-PL" sz="1600" dirty="0" err="1" smtClean="0"/>
              <a:t>Initiative</a:t>
            </a:r>
            <a:r>
              <a:rPr lang="pl-PL" sz="1600" dirty="0" smtClean="0"/>
              <a:t> on </a:t>
            </a:r>
            <a:r>
              <a:rPr lang="pl-PL" sz="1600" dirty="0" err="1" smtClean="0"/>
              <a:t>Sharing</a:t>
            </a:r>
            <a:r>
              <a:rPr lang="pl-PL" sz="1600" dirty="0" smtClean="0"/>
              <a:t> All Data Influenza (GISAID). </a:t>
            </a:r>
          </a:p>
          <a:p>
            <a:endParaRPr lang="pl-PL" sz="1600" dirty="0" smtClean="0"/>
          </a:p>
          <a:p>
            <a:r>
              <a:rPr lang="pl-PL" sz="1600" dirty="0" smtClean="0"/>
              <a:t>Wstępna analiza wykazała, że ​​nowy </a:t>
            </a:r>
            <a:r>
              <a:rPr lang="pl-PL" sz="1600" dirty="0" err="1" smtClean="0"/>
              <a:t>koronawirus</a:t>
            </a:r>
            <a:r>
              <a:rPr lang="pl-PL" sz="1600" dirty="0" smtClean="0"/>
              <a:t> (SARS-CoV-2) łączy się z kodem </a:t>
            </a:r>
            <a:r>
              <a:rPr lang="pl-PL" sz="1600" dirty="0" err="1" smtClean="0"/>
              <a:t>CoV</a:t>
            </a:r>
            <a:r>
              <a:rPr lang="pl-PL" sz="1600" dirty="0" smtClean="0"/>
              <a:t> związanym z SARS i różni się od genomu podstawowego znanych </a:t>
            </a:r>
            <a:r>
              <a:rPr lang="pl-PL" sz="1600" dirty="0" err="1" smtClean="0"/>
              <a:t>CoV</a:t>
            </a:r>
            <a:r>
              <a:rPr lang="pl-PL" sz="1600" dirty="0" smtClean="0"/>
              <a:t> nietoperzy.</a:t>
            </a:r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12" y="4076766"/>
            <a:ext cx="4248472" cy="234469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07504" y="6021288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http://wjw.wuhan.gov.cn/front/web/show</a:t>
            </a:r>
            <a:br>
              <a:rPr lang="pl-PL" sz="1200" dirty="0" smtClean="0"/>
            </a:br>
            <a:r>
              <a:rPr lang="pl-PL" sz="1200" dirty="0" err="1" smtClean="0"/>
              <a:t>Detail</a:t>
            </a:r>
            <a:r>
              <a:rPr lang="pl-PL" sz="1200" dirty="0" smtClean="0"/>
              <a:t>/2019123108989</a:t>
            </a:r>
            <a:endParaRPr lang="pl-PL" sz="1200" dirty="0"/>
          </a:p>
        </p:txBody>
      </p:sp>
      <p:sp>
        <p:nvSpPr>
          <p:cNvPr id="2" name="Prostokąt 1"/>
          <p:cNvSpPr/>
          <p:nvPr/>
        </p:nvSpPr>
        <p:spPr>
          <a:xfrm>
            <a:off x="252464" y="3177205"/>
            <a:ext cx="8207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CC0000"/>
                </a:solidFill>
              </a:rPr>
              <a:t>Od </a:t>
            </a:r>
            <a:r>
              <a:rPr lang="en-US" sz="1600" b="1" dirty="0" smtClean="0">
                <a:solidFill>
                  <a:srgbClr val="CC0000"/>
                </a:solidFill>
              </a:rPr>
              <a:t>3</a:t>
            </a:r>
            <a:r>
              <a:rPr lang="pl-PL" sz="1600" b="1" dirty="0" smtClean="0">
                <a:solidFill>
                  <a:srgbClr val="CC0000"/>
                </a:solidFill>
              </a:rPr>
              <a:t>.12. </a:t>
            </a:r>
            <a:r>
              <a:rPr lang="en-US" sz="1600" b="1" dirty="0" smtClean="0">
                <a:solidFill>
                  <a:srgbClr val="CC0000"/>
                </a:solidFill>
              </a:rPr>
              <a:t>2019 </a:t>
            </a:r>
            <a:r>
              <a:rPr lang="pl-PL" sz="1600" b="1" dirty="0" smtClean="0">
                <a:solidFill>
                  <a:srgbClr val="CC0000"/>
                </a:solidFill>
              </a:rPr>
              <a:t>do </a:t>
            </a:r>
            <a:r>
              <a:rPr lang="en-US" sz="1600" b="1" dirty="0" smtClean="0">
                <a:solidFill>
                  <a:srgbClr val="CC0000"/>
                </a:solidFill>
              </a:rPr>
              <a:t>4</a:t>
            </a:r>
            <a:r>
              <a:rPr lang="pl-PL" sz="1600" b="1" dirty="0" smtClean="0">
                <a:solidFill>
                  <a:srgbClr val="CC0000"/>
                </a:solidFill>
              </a:rPr>
              <a:t>.03. </a:t>
            </a:r>
            <a:r>
              <a:rPr lang="en-US" sz="1600" b="1" dirty="0" smtClean="0">
                <a:solidFill>
                  <a:srgbClr val="CC0000"/>
                </a:solidFill>
              </a:rPr>
              <a:t>2020</a:t>
            </a:r>
            <a:r>
              <a:rPr lang="pl-PL" sz="1600" b="1" dirty="0" smtClean="0">
                <a:solidFill>
                  <a:srgbClr val="CC0000"/>
                </a:solidFill>
              </a:rPr>
              <a:t> odnotowano </a:t>
            </a:r>
            <a:r>
              <a:rPr lang="en-US" sz="1600" b="1" dirty="0" smtClean="0">
                <a:solidFill>
                  <a:srgbClr val="CC0000"/>
                </a:solidFill>
              </a:rPr>
              <a:t>93 </a:t>
            </a:r>
            <a:r>
              <a:rPr lang="en-US" sz="1600" b="1" dirty="0">
                <a:solidFill>
                  <a:srgbClr val="CC0000"/>
                </a:solidFill>
              </a:rPr>
              <a:t>076 </a:t>
            </a:r>
            <a:r>
              <a:rPr lang="pl-PL" sz="1600" b="1" dirty="0" smtClean="0">
                <a:solidFill>
                  <a:srgbClr val="CC0000"/>
                </a:solidFill>
              </a:rPr>
              <a:t>przypadków </a:t>
            </a:r>
            <a:r>
              <a:rPr lang="en-US" sz="1600" b="1" dirty="0" smtClean="0">
                <a:solidFill>
                  <a:srgbClr val="CC0000"/>
                </a:solidFill>
              </a:rPr>
              <a:t>COVID-19 </a:t>
            </a:r>
            <a:r>
              <a:rPr lang="pl-PL" sz="1600" b="1" dirty="0" smtClean="0">
                <a:solidFill>
                  <a:srgbClr val="CC0000"/>
                </a:solidFill>
              </a:rPr>
              <a:t/>
            </a:r>
            <a:br>
              <a:rPr lang="pl-PL" sz="1600" b="1" dirty="0" smtClean="0">
                <a:solidFill>
                  <a:srgbClr val="CC0000"/>
                </a:solidFill>
              </a:rPr>
            </a:br>
            <a:r>
              <a:rPr lang="pl-PL" sz="1600" b="1" dirty="0" smtClean="0">
                <a:solidFill>
                  <a:srgbClr val="CC0000"/>
                </a:solidFill>
              </a:rPr>
              <a:t>w tym </a:t>
            </a:r>
            <a:r>
              <a:rPr lang="en-US" sz="1600" b="1" dirty="0" smtClean="0">
                <a:solidFill>
                  <a:srgbClr val="CC0000"/>
                </a:solidFill>
              </a:rPr>
              <a:t> </a:t>
            </a:r>
            <a:r>
              <a:rPr lang="en-US" sz="1600" b="1" dirty="0">
                <a:solidFill>
                  <a:srgbClr val="CC0000"/>
                </a:solidFill>
              </a:rPr>
              <a:t>3 202 </a:t>
            </a:r>
            <a:r>
              <a:rPr lang="pl-PL" sz="1600" b="1" dirty="0" smtClean="0">
                <a:solidFill>
                  <a:srgbClr val="CC0000"/>
                </a:solidFill>
              </a:rPr>
              <a:t>zgonów.</a:t>
            </a:r>
            <a:endParaRPr lang="pl-PL" sz="1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4854"/>
            <a:ext cx="7920880" cy="560006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5536" y="6237312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https://www.ecdc.europa.eu/en/geographical-distribution-2019-ncov-cases</a:t>
            </a:r>
          </a:p>
        </p:txBody>
      </p:sp>
    </p:spTree>
    <p:extLst>
      <p:ext uri="{BB962C8B-B14F-4D97-AF65-F5344CB8AC3E}">
        <p14:creationId xmlns:p14="http://schemas.microsoft.com/office/powerpoint/2010/main" val="132563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8390736" cy="795359"/>
          </a:xfrm>
        </p:spPr>
        <p:txBody>
          <a:bodyPr>
            <a:normAutofit lnSpcReduction="1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cap="none" dirty="0" smtClean="0">
                <a:solidFill>
                  <a:srgbClr val="CC0000"/>
                </a:solidFill>
                <a:ea typeface="Calibri" pitchFamily="34" charset="0"/>
                <a:cs typeface="Calibri" pitchFamily="34" charset="0"/>
              </a:rPr>
              <a:t>Przebieg zakażenia </a:t>
            </a:r>
            <a:r>
              <a:rPr lang="pl-PL" sz="2400" b="1" cap="none" dirty="0" err="1" smtClean="0">
                <a:solidFill>
                  <a:srgbClr val="CC0000"/>
                </a:solidFill>
                <a:ea typeface="Calibri" pitchFamily="34" charset="0"/>
                <a:cs typeface="Calibri" pitchFamily="34" charset="0"/>
              </a:rPr>
              <a:t>koronawirusem</a:t>
            </a:r>
            <a:r>
              <a:rPr lang="pl-PL" sz="2400" b="1" cap="none" dirty="0" smtClean="0">
                <a:solidFill>
                  <a:srgbClr val="CC0000"/>
                </a:solidFill>
                <a:ea typeface="Calibri" pitchFamily="34" charset="0"/>
                <a:cs typeface="Calibri" pitchFamily="34" charset="0"/>
              </a:rPr>
              <a:t> SARS-CoV-2</a:t>
            </a:r>
            <a:endParaRPr lang="pl-PL" sz="2400" cap="none" dirty="0" smtClean="0">
              <a:solidFill>
                <a:srgbClr val="CC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6353" y="1373527"/>
            <a:ext cx="82381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Do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zakażenia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koronawirusami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dochodzi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Times New Roman" pitchFamily="18" charset="0"/>
                <a:cs typeface="Calibri" pitchFamily="34" charset="0"/>
              </a:rPr>
              <a:t>drogą kropelkową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oraz przez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Times New Roman" pitchFamily="18" charset="0"/>
                <a:cs typeface="Calibri" pitchFamily="34" charset="0"/>
              </a:rPr>
              <a:t>bezpośredni kontakt z osobą chorą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ea typeface="Times New Roman" pitchFamily="18" charset="0"/>
                <a:cs typeface="Calibri" pitchFamily="34" charset="0"/>
              </a:rPr>
              <a:t> i wydalinami pochodzącymi od osób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b="1" dirty="0" smtClean="0">
                <a:solidFill>
                  <a:srgbClr val="CC0000"/>
                </a:solidFill>
                <a:ea typeface="Times New Roman" pitchFamily="18" charset="0"/>
                <a:cs typeface="Calibri" pitchFamily="34" charset="0"/>
              </a:rPr>
              <a:t>c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ea typeface="Times New Roman" pitchFamily="18" charset="0"/>
                <a:cs typeface="Calibri" pitchFamily="34" charset="0"/>
              </a:rPr>
              <a:t>horych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(mocz, kał, wyciek z nosa)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6353" y="2333883"/>
            <a:ext cx="82846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Wirus może także zostać przeniesiony, kiedy człowiek dotknie powierzchni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lub przedmiotu, na którym znajduje się wirus, a następnie dotknie swoich ust,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nosa lub oczu.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Wykazano zdolność wirusa do zachowania zakaźności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na powierzchniach ceramicznych, szklanych, wykonanych z PCV, teflonu nawet przez 4-5 dni.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6353" y="3962970"/>
            <a:ext cx="77768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Źródło zakażenia nadal nie jest znane</a:t>
            </a:r>
            <a:r>
              <a:rPr lang="pl-PL" sz="1600" dirty="0"/>
              <a:t>. Niewykluczone, że może ono nadal być aktywne </a:t>
            </a:r>
            <a:r>
              <a:rPr lang="pl-PL" sz="1600" dirty="0" smtClean="0"/>
              <a:t>i przyczyniać </a:t>
            </a:r>
            <a:r>
              <a:rPr lang="pl-PL" sz="1600" dirty="0"/>
              <a:t>się do kolejnych zakażeń u ludzi. </a:t>
            </a:r>
            <a:endParaRPr lang="pl-PL" sz="1600" dirty="0" smtClean="0"/>
          </a:p>
          <a:p>
            <a:endParaRPr lang="pl-PL" dirty="0"/>
          </a:p>
          <a:p>
            <a:r>
              <a:rPr lang="pl-PL" b="1" dirty="0" smtClean="0">
                <a:solidFill>
                  <a:srgbClr val="CC0000"/>
                </a:solidFill>
              </a:rPr>
              <a:t>Okres </a:t>
            </a:r>
            <a:r>
              <a:rPr lang="pl-PL" b="1" dirty="0">
                <a:solidFill>
                  <a:srgbClr val="CC0000"/>
                </a:solidFill>
              </a:rPr>
              <a:t>wylęgania choroby wynosi od 1 do 14 dni.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1645" y="5145519"/>
            <a:ext cx="8025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W związku z dynamicznym rozprzestrzenianiem się </a:t>
            </a:r>
            <a:r>
              <a:rPr lang="pl-PL" sz="1600" dirty="0" err="1"/>
              <a:t>koronawirusa</a:t>
            </a:r>
            <a:r>
              <a:rPr lang="pl-PL" sz="1600" dirty="0"/>
              <a:t> SARS-CoV-2, Światowa Organizacja Zdrowia </a:t>
            </a:r>
            <a:r>
              <a:rPr lang="pl-PL" sz="1600" dirty="0" smtClean="0"/>
              <a:t>w </a:t>
            </a:r>
            <a:r>
              <a:rPr lang="pl-PL" sz="1600" dirty="0"/>
              <a:t>dniu </a:t>
            </a:r>
            <a:r>
              <a:rPr lang="pl-PL" sz="1600" b="1" dirty="0"/>
              <a:t>30.01.2020r.</a:t>
            </a:r>
            <a:r>
              <a:rPr lang="pl-PL" sz="1600" dirty="0"/>
              <a:t> ogłosiła </a:t>
            </a:r>
            <a:r>
              <a:rPr lang="pl-PL" sz="1600" b="1" dirty="0"/>
              <a:t>stan zagrożenia zdrowia publicznego o znaczeniu międzynarodowym</a:t>
            </a:r>
            <a:r>
              <a:rPr lang="pl-PL" sz="1600" dirty="0"/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294474" y="6283101"/>
            <a:ext cx="8246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WYTYCZNE GŁÓWNEGO INSPEKTORA SANITARNEGO MSWiA </a:t>
            </a:r>
            <a:r>
              <a:rPr lang="pl-PL" sz="1000" dirty="0" smtClean="0"/>
              <a:t>z </a:t>
            </a:r>
            <a:r>
              <a:rPr lang="pl-PL" sz="1000" dirty="0"/>
              <a:t>dnia 28 lutego 2020 r w sprawie postępowania funkcjonariuszy i pracowników mających kontakt z </a:t>
            </a:r>
            <a:r>
              <a:rPr lang="pl-PL" sz="1000" dirty="0" smtClean="0"/>
              <a:t>osobami podejrzanymi </a:t>
            </a:r>
            <a:r>
              <a:rPr lang="pl-PL" sz="1000" dirty="0"/>
              <a:t>o zakażenie/ zakażonymi nowym typem </a:t>
            </a:r>
            <a:r>
              <a:rPr lang="pl-PL" sz="1000" dirty="0" err="1"/>
              <a:t>koronawirusa</a:t>
            </a:r>
            <a:r>
              <a:rPr lang="pl-PL" sz="1000" dirty="0"/>
              <a:t> SARS-CoV-2</a:t>
            </a:r>
          </a:p>
          <a:p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dstawowy">
  <a:themeElements>
    <a:clrScheme name="Podstawowy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odstawowy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dstawow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541</TotalTime>
  <Words>2193</Words>
  <Application>Microsoft Office PowerPoint</Application>
  <PresentationFormat>Pokaz na ekranie (4:3)</PresentationFormat>
  <Paragraphs>309</Paragraphs>
  <Slides>34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Podstawowy</vt:lpstr>
      <vt:lpstr>KORONAWIRUS</vt:lpstr>
      <vt:lpstr>Prezentacja programu PowerPoint</vt:lpstr>
      <vt:lpstr>Koronawirusy - charakterystyka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Uwaga</vt:lpstr>
      <vt:lpstr>Zasady stosowania rękawic</vt:lpstr>
      <vt:lpstr>Zasady uniwersalne</vt:lpstr>
      <vt:lpstr>Kolejność postępowania przy zdejmowaniu rękawic</vt:lpstr>
      <vt:lpstr>Prezentacja programu PowerPoint</vt:lpstr>
      <vt:lpstr>Prezentacja programu PowerPoint</vt:lpstr>
      <vt:lpstr>Uwaga </vt:lpstr>
      <vt:lpstr>Prezentacja programu PowerPoint</vt:lpstr>
      <vt:lpstr>DZIĘKUJĘ  ZA UWAGĘ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KORONAWIRUS</dc:title>
  <dc:creator>pismsw</dc:creator>
  <cp:lastModifiedBy>pismsw</cp:lastModifiedBy>
  <cp:revision>30</cp:revision>
  <dcterms:created xsi:type="dcterms:W3CDTF">2020-03-03T12:28:43Z</dcterms:created>
  <dcterms:modified xsi:type="dcterms:W3CDTF">2020-03-04T11:13:57Z</dcterms:modified>
</cp:coreProperties>
</file>